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49" r:id="rId1"/>
  </p:sldMasterIdLst>
  <p:notesMasterIdLst>
    <p:notesMasterId r:id="rId35"/>
  </p:notesMasterIdLst>
  <p:sldIdLst>
    <p:sldId id="256" r:id="rId2"/>
    <p:sldId id="259" r:id="rId3"/>
    <p:sldId id="265" r:id="rId4"/>
    <p:sldId id="262" r:id="rId5"/>
    <p:sldId id="260" r:id="rId6"/>
    <p:sldId id="263" r:id="rId7"/>
    <p:sldId id="264" r:id="rId8"/>
    <p:sldId id="268" r:id="rId9"/>
    <p:sldId id="267" r:id="rId10"/>
    <p:sldId id="269" r:id="rId11"/>
    <p:sldId id="300" r:id="rId12"/>
    <p:sldId id="266" r:id="rId13"/>
    <p:sldId id="272" r:id="rId14"/>
    <p:sldId id="271" r:id="rId15"/>
    <p:sldId id="270" r:id="rId16"/>
    <p:sldId id="301" r:id="rId17"/>
    <p:sldId id="280" r:id="rId18"/>
    <p:sldId id="291" r:id="rId19"/>
    <p:sldId id="276" r:id="rId20"/>
    <p:sldId id="293" r:id="rId21"/>
    <p:sldId id="285" r:id="rId22"/>
    <p:sldId id="286" r:id="rId23"/>
    <p:sldId id="294" r:id="rId24"/>
    <p:sldId id="287" r:id="rId25"/>
    <p:sldId id="274" r:id="rId26"/>
    <p:sldId id="296" r:id="rId27"/>
    <p:sldId id="288" r:id="rId28"/>
    <p:sldId id="298" r:id="rId29"/>
    <p:sldId id="290" r:id="rId30"/>
    <p:sldId id="289" r:id="rId31"/>
    <p:sldId id="258" r:id="rId32"/>
    <p:sldId id="257" r:id="rId33"/>
    <p:sldId id="299"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15FA6A0-0936-C1A2-7928-9B1CA3916145}" v="599" dt="2024-04-13T04:31:20.580"/>
    <p1510:client id="{16CB0EC5-ACE0-5546-B668-91A9CB910F69}" v="8135" dt="2024-04-13T20:46:16.085"/>
    <p1510:client id="{35635182-BF72-7565-9DFE-170ECE44EFE7}" v="26" dt="2024-04-13T08:43:39.654"/>
    <p1510:client id="{5896A1FE-4D2C-00FF-D8AF-803E96FCDBD0}" v="145" dt="2024-04-13T20:04:08.851"/>
    <p1510:client id="{730011BE-437C-E8C4-10E3-13EA6D55A77D}" v="243" dt="2024-04-13T17:15:51.156"/>
    <p1510:client id="{80F7332A-12F0-9944-9495-F1807478A945}" v="3132" dt="2024-04-14T21:02:34.40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392"/>
    <p:restoredTop sz="72860"/>
  </p:normalViewPr>
  <p:slideViewPr>
    <p:cSldViewPr snapToGrid="0">
      <p:cViewPr varScale="1">
        <p:scale>
          <a:sx n="66" d="100"/>
          <a:sy n="66" d="100"/>
        </p:scale>
        <p:origin x="1800" y="192"/>
      </p:cViewPr>
      <p:guideLst/>
    </p:cSldViewPr>
  </p:slideViewPr>
  <p:notesTextViewPr>
    <p:cViewPr>
      <p:scale>
        <a:sx n="125" d="100"/>
        <a:sy n="125"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40"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diagrams/_rels/data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4" Type="http://schemas.openxmlformats.org/officeDocument/2006/relationships/image" Target="../media/image5.svg"/></Relationships>
</file>

<file path=ppt/diagrams/_rels/drawing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4" Type="http://schemas.openxmlformats.org/officeDocument/2006/relationships/image" Target="../media/image5.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CE2927C-A880-4E0C-BC6D-BF39AD20222A}"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EA1028C8-F82E-4199-AE55-41880DAFFD62}">
      <dgm:prSet/>
      <dgm:spPr/>
      <dgm:t>
        <a:bodyPr/>
        <a:lstStyle/>
        <a:p>
          <a:pPr>
            <a:lnSpc>
              <a:spcPct val="100000"/>
            </a:lnSpc>
          </a:pPr>
          <a:r>
            <a:rPr lang="en-US"/>
            <a:t>This data is from Makeover Monday, with GDP and Population data from World Bank Organization. </a:t>
          </a:r>
        </a:p>
      </dgm:t>
    </dgm:pt>
    <dgm:pt modelId="{FF167BEF-17B2-47D1-B379-40B0883FAD1D}" type="parTrans" cxnId="{F3EE208D-6BFB-4B69-8CC3-877C234A35CA}">
      <dgm:prSet/>
      <dgm:spPr/>
      <dgm:t>
        <a:bodyPr/>
        <a:lstStyle/>
        <a:p>
          <a:endParaRPr lang="en-US"/>
        </a:p>
      </dgm:t>
    </dgm:pt>
    <dgm:pt modelId="{672B8E05-1BD9-492A-B26F-4EC01696F961}" type="sibTrans" cxnId="{F3EE208D-6BFB-4B69-8CC3-877C234A35CA}">
      <dgm:prSet/>
      <dgm:spPr/>
      <dgm:t>
        <a:bodyPr/>
        <a:lstStyle/>
        <a:p>
          <a:endParaRPr lang="en-US"/>
        </a:p>
      </dgm:t>
    </dgm:pt>
    <dgm:pt modelId="{D6FAABBA-3B9B-4D0C-A44C-8AB61B97F0D9}">
      <dgm:prSet/>
      <dgm:spPr/>
      <dgm:t>
        <a:bodyPr/>
        <a:lstStyle/>
        <a:p>
          <a:pPr>
            <a:lnSpc>
              <a:spcPct val="100000"/>
            </a:lnSpc>
          </a:pPr>
          <a:r>
            <a:rPr lang="en-US"/>
            <a:t>This dataset comprises of Life Expectancy at birth by country from (1960-2015). We narrowed down our research to compare the United States and Mexico. </a:t>
          </a:r>
        </a:p>
      </dgm:t>
    </dgm:pt>
    <dgm:pt modelId="{9AEFB34E-DB2C-4C03-83B4-5B6EC2CCBC3E}" type="parTrans" cxnId="{8DCB858C-0306-4369-ACD7-3B0B4EEB0114}">
      <dgm:prSet/>
      <dgm:spPr/>
      <dgm:t>
        <a:bodyPr/>
        <a:lstStyle/>
        <a:p>
          <a:endParaRPr lang="en-US"/>
        </a:p>
      </dgm:t>
    </dgm:pt>
    <dgm:pt modelId="{1FA0E5BD-2D83-4EE5-933D-225E01F82E3D}" type="sibTrans" cxnId="{8DCB858C-0306-4369-ACD7-3B0B4EEB0114}">
      <dgm:prSet/>
      <dgm:spPr/>
      <dgm:t>
        <a:bodyPr/>
        <a:lstStyle/>
        <a:p>
          <a:endParaRPr lang="en-US"/>
        </a:p>
      </dgm:t>
    </dgm:pt>
    <dgm:pt modelId="{F0BC74AB-404B-4C70-8173-7047565E5AA7}" type="pres">
      <dgm:prSet presAssocID="{ECE2927C-A880-4E0C-BC6D-BF39AD20222A}" presName="root" presStyleCnt="0">
        <dgm:presLayoutVars>
          <dgm:dir/>
          <dgm:resizeHandles val="exact"/>
        </dgm:presLayoutVars>
      </dgm:prSet>
      <dgm:spPr/>
    </dgm:pt>
    <dgm:pt modelId="{2BF5E22F-2DA2-4081-8FD5-1CFEAD59D58E}" type="pres">
      <dgm:prSet presAssocID="{EA1028C8-F82E-4199-AE55-41880DAFFD62}" presName="compNode" presStyleCnt="0"/>
      <dgm:spPr/>
    </dgm:pt>
    <dgm:pt modelId="{0573C6CD-CEAE-428B-BEAB-D6E4DD0F258A}" type="pres">
      <dgm:prSet presAssocID="{EA1028C8-F82E-4199-AE55-41880DAFFD62}" presName="bgRect" presStyleLbl="bgShp" presStyleIdx="0" presStyleCnt="2"/>
      <dgm:spPr/>
    </dgm:pt>
    <dgm:pt modelId="{F6268873-DC54-4388-BC13-AC9E4378B1EE}" type="pres">
      <dgm:prSet presAssocID="{EA1028C8-F82E-4199-AE55-41880DAFFD62}"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ank"/>
        </a:ext>
      </dgm:extLst>
    </dgm:pt>
    <dgm:pt modelId="{274A2453-868D-4809-ADF3-82370CFAF8A8}" type="pres">
      <dgm:prSet presAssocID="{EA1028C8-F82E-4199-AE55-41880DAFFD62}" presName="spaceRect" presStyleCnt="0"/>
      <dgm:spPr/>
    </dgm:pt>
    <dgm:pt modelId="{756D7AD9-A5EA-4B25-BC33-8BAB0ED62D68}" type="pres">
      <dgm:prSet presAssocID="{EA1028C8-F82E-4199-AE55-41880DAFFD62}" presName="parTx" presStyleLbl="revTx" presStyleIdx="0" presStyleCnt="2">
        <dgm:presLayoutVars>
          <dgm:chMax val="0"/>
          <dgm:chPref val="0"/>
        </dgm:presLayoutVars>
      </dgm:prSet>
      <dgm:spPr/>
    </dgm:pt>
    <dgm:pt modelId="{32C0B7B7-9638-4779-B16A-B07F6C85D31C}" type="pres">
      <dgm:prSet presAssocID="{672B8E05-1BD9-492A-B26F-4EC01696F961}" presName="sibTrans" presStyleCnt="0"/>
      <dgm:spPr/>
    </dgm:pt>
    <dgm:pt modelId="{AE570E84-1C8C-4D29-A042-26101D78AFA3}" type="pres">
      <dgm:prSet presAssocID="{D6FAABBA-3B9B-4D0C-A44C-8AB61B97F0D9}" presName="compNode" presStyleCnt="0"/>
      <dgm:spPr/>
    </dgm:pt>
    <dgm:pt modelId="{2A9862C7-FC27-496C-88DD-CF2E174BF5A3}" type="pres">
      <dgm:prSet presAssocID="{D6FAABBA-3B9B-4D0C-A44C-8AB61B97F0D9}" presName="bgRect" presStyleLbl="bgShp" presStyleIdx="1" presStyleCnt="2"/>
      <dgm:spPr/>
    </dgm:pt>
    <dgm:pt modelId="{6EF6FC7F-9AF8-479E-96A3-3AC9D5303ACB}" type="pres">
      <dgm:prSet presAssocID="{D6FAABBA-3B9B-4D0C-A44C-8AB61B97F0D9}"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tatistics"/>
        </a:ext>
      </dgm:extLst>
    </dgm:pt>
    <dgm:pt modelId="{48D7F139-8B2E-42B2-9807-2A4381A1600C}" type="pres">
      <dgm:prSet presAssocID="{D6FAABBA-3B9B-4D0C-A44C-8AB61B97F0D9}" presName="spaceRect" presStyleCnt="0"/>
      <dgm:spPr/>
    </dgm:pt>
    <dgm:pt modelId="{8C82562F-3300-4A66-B6DE-9B6920B62EE9}" type="pres">
      <dgm:prSet presAssocID="{D6FAABBA-3B9B-4D0C-A44C-8AB61B97F0D9}" presName="parTx" presStyleLbl="revTx" presStyleIdx="1" presStyleCnt="2">
        <dgm:presLayoutVars>
          <dgm:chMax val="0"/>
          <dgm:chPref val="0"/>
        </dgm:presLayoutVars>
      </dgm:prSet>
      <dgm:spPr/>
    </dgm:pt>
  </dgm:ptLst>
  <dgm:cxnLst>
    <dgm:cxn modelId="{8DCB858C-0306-4369-ACD7-3B0B4EEB0114}" srcId="{ECE2927C-A880-4E0C-BC6D-BF39AD20222A}" destId="{D6FAABBA-3B9B-4D0C-A44C-8AB61B97F0D9}" srcOrd="1" destOrd="0" parTransId="{9AEFB34E-DB2C-4C03-83B4-5B6EC2CCBC3E}" sibTransId="{1FA0E5BD-2D83-4EE5-933D-225E01F82E3D}"/>
    <dgm:cxn modelId="{F3EE208D-6BFB-4B69-8CC3-877C234A35CA}" srcId="{ECE2927C-A880-4E0C-BC6D-BF39AD20222A}" destId="{EA1028C8-F82E-4199-AE55-41880DAFFD62}" srcOrd="0" destOrd="0" parTransId="{FF167BEF-17B2-47D1-B379-40B0883FAD1D}" sibTransId="{672B8E05-1BD9-492A-B26F-4EC01696F961}"/>
    <dgm:cxn modelId="{D425E3AB-BAAF-2745-B906-7862C8C50AAB}" type="presOf" srcId="{D6FAABBA-3B9B-4D0C-A44C-8AB61B97F0D9}" destId="{8C82562F-3300-4A66-B6DE-9B6920B62EE9}" srcOrd="0" destOrd="0" presId="urn:microsoft.com/office/officeart/2018/2/layout/IconVerticalSolidList"/>
    <dgm:cxn modelId="{E797FFBA-EEEE-894A-920F-CCAEA5999886}" type="presOf" srcId="{ECE2927C-A880-4E0C-BC6D-BF39AD20222A}" destId="{F0BC74AB-404B-4C70-8173-7047565E5AA7}" srcOrd="0" destOrd="0" presId="urn:microsoft.com/office/officeart/2018/2/layout/IconVerticalSolidList"/>
    <dgm:cxn modelId="{6B8D5FE0-49EB-644A-8F50-ED0642146734}" type="presOf" srcId="{EA1028C8-F82E-4199-AE55-41880DAFFD62}" destId="{756D7AD9-A5EA-4B25-BC33-8BAB0ED62D68}" srcOrd="0" destOrd="0" presId="urn:microsoft.com/office/officeart/2018/2/layout/IconVerticalSolidList"/>
    <dgm:cxn modelId="{4DA06BEB-8A49-3942-B94A-BE7549CFB031}" type="presParOf" srcId="{F0BC74AB-404B-4C70-8173-7047565E5AA7}" destId="{2BF5E22F-2DA2-4081-8FD5-1CFEAD59D58E}" srcOrd="0" destOrd="0" presId="urn:microsoft.com/office/officeart/2018/2/layout/IconVerticalSolidList"/>
    <dgm:cxn modelId="{EC71A9B0-2AB8-2741-A048-E0054D017E40}" type="presParOf" srcId="{2BF5E22F-2DA2-4081-8FD5-1CFEAD59D58E}" destId="{0573C6CD-CEAE-428B-BEAB-D6E4DD0F258A}" srcOrd="0" destOrd="0" presId="urn:microsoft.com/office/officeart/2018/2/layout/IconVerticalSolidList"/>
    <dgm:cxn modelId="{4768FFAB-F48F-3B4D-80A0-83841E255082}" type="presParOf" srcId="{2BF5E22F-2DA2-4081-8FD5-1CFEAD59D58E}" destId="{F6268873-DC54-4388-BC13-AC9E4378B1EE}" srcOrd="1" destOrd="0" presId="urn:microsoft.com/office/officeart/2018/2/layout/IconVerticalSolidList"/>
    <dgm:cxn modelId="{C6B5C7F8-28F1-5B46-8E2B-5FD7BF20E7A7}" type="presParOf" srcId="{2BF5E22F-2DA2-4081-8FD5-1CFEAD59D58E}" destId="{274A2453-868D-4809-ADF3-82370CFAF8A8}" srcOrd="2" destOrd="0" presId="urn:microsoft.com/office/officeart/2018/2/layout/IconVerticalSolidList"/>
    <dgm:cxn modelId="{166B0C58-4736-5540-BCA3-2CEC1110686D}" type="presParOf" srcId="{2BF5E22F-2DA2-4081-8FD5-1CFEAD59D58E}" destId="{756D7AD9-A5EA-4B25-BC33-8BAB0ED62D68}" srcOrd="3" destOrd="0" presId="urn:microsoft.com/office/officeart/2018/2/layout/IconVerticalSolidList"/>
    <dgm:cxn modelId="{2641209C-15CB-4F49-95BC-38D69271BF6A}" type="presParOf" srcId="{F0BC74AB-404B-4C70-8173-7047565E5AA7}" destId="{32C0B7B7-9638-4779-B16A-B07F6C85D31C}" srcOrd="1" destOrd="0" presId="urn:microsoft.com/office/officeart/2018/2/layout/IconVerticalSolidList"/>
    <dgm:cxn modelId="{74D5C902-78A0-FC48-90AA-DC55481D951F}" type="presParOf" srcId="{F0BC74AB-404B-4C70-8173-7047565E5AA7}" destId="{AE570E84-1C8C-4D29-A042-26101D78AFA3}" srcOrd="2" destOrd="0" presId="urn:microsoft.com/office/officeart/2018/2/layout/IconVerticalSolidList"/>
    <dgm:cxn modelId="{23F43E37-2050-BD42-AE5B-7A905BE35AA2}" type="presParOf" srcId="{AE570E84-1C8C-4D29-A042-26101D78AFA3}" destId="{2A9862C7-FC27-496C-88DD-CF2E174BF5A3}" srcOrd="0" destOrd="0" presId="urn:microsoft.com/office/officeart/2018/2/layout/IconVerticalSolidList"/>
    <dgm:cxn modelId="{37B68915-AFC6-6144-A086-2D4D1C65A624}" type="presParOf" srcId="{AE570E84-1C8C-4D29-A042-26101D78AFA3}" destId="{6EF6FC7F-9AF8-479E-96A3-3AC9D5303ACB}" srcOrd="1" destOrd="0" presId="urn:microsoft.com/office/officeart/2018/2/layout/IconVerticalSolidList"/>
    <dgm:cxn modelId="{B779D3ED-A0BC-1E4A-A57D-3724EBB8123A}" type="presParOf" srcId="{AE570E84-1C8C-4D29-A042-26101D78AFA3}" destId="{48D7F139-8B2E-42B2-9807-2A4381A1600C}" srcOrd="2" destOrd="0" presId="urn:microsoft.com/office/officeart/2018/2/layout/IconVerticalSolidList"/>
    <dgm:cxn modelId="{C5847A80-DF5B-FF4C-BB72-93E05A926E2D}" type="presParOf" srcId="{AE570E84-1C8C-4D29-A042-26101D78AFA3}" destId="{8C82562F-3300-4A66-B6DE-9B6920B62EE9}"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573C6CD-CEAE-428B-BEAB-D6E4DD0F258A}">
      <dsp:nvSpPr>
        <dsp:cNvPr id="0" name=""/>
        <dsp:cNvSpPr/>
      </dsp:nvSpPr>
      <dsp:spPr>
        <a:xfrm>
          <a:off x="0" y="914117"/>
          <a:ext cx="7742583" cy="168760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6268873-DC54-4388-BC13-AC9E4378B1EE}">
      <dsp:nvSpPr>
        <dsp:cNvPr id="0" name=""/>
        <dsp:cNvSpPr/>
      </dsp:nvSpPr>
      <dsp:spPr>
        <a:xfrm>
          <a:off x="510499" y="1293828"/>
          <a:ext cx="928181" cy="92818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56D7AD9-A5EA-4B25-BC33-8BAB0ED62D68}">
      <dsp:nvSpPr>
        <dsp:cNvPr id="0" name=""/>
        <dsp:cNvSpPr/>
      </dsp:nvSpPr>
      <dsp:spPr>
        <a:xfrm>
          <a:off x="1949180" y="914117"/>
          <a:ext cx="5793402" cy="16876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8605" tIns="178605" rIns="178605" bIns="178605" numCol="1" spcCol="1270" anchor="ctr" anchorCtr="0">
          <a:noAutofit/>
        </a:bodyPr>
        <a:lstStyle/>
        <a:p>
          <a:pPr marL="0" lvl="0" indent="0" algn="l" defTabSz="933450">
            <a:lnSpc>
              <a:spcPct val="100000"/>
            </a:lnSpc>
            <a:spcBef>
              <a:spcPct val="0"/>
            </a:spcBef>
            <a:spcAft>
              <a:spcPct val="35000"/>
            </a:spcAft>
            <a:buNone/>
          </a:pPr>
          <a:r>
            <a:rPr lang="en-US" sz="2100" kern="1200"/>
            <a:t>This data is from Makeover Monday, with GDP and Population data from World Bank Organization. </a:t>
          </a:r>
        </a:p>
      </dsp:txBody>
      <dsp:txXfrm>
        <a:off x="1949180" y="914117"/>
        <a:ext cx="5793402" cy="1687602"/>
      </dsp:txXfrm>
    </dsp:sp>
    <dsp:sp modelId="{2A9862C7-FC27-496C-88DD-CF2E174BF5A3}">
      <dsp:nvSpPr>
        <dsp:cNvPr id="0" name=""/>
        <dsp:cNvSpPr/>
      </dsp:nvSpPr>
      <dsp:spPr>
        <a:xfrm>
          <a:off x="0" y="3023620"/>
          <a:ext cx="7742583" cy="168760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EF6FC7F-9AF8-479E-96A3-3AC9D5303ACB}">
      <dsp:nvSpPr>
        <dsp:cNvPr id="0" name=""/>
        <dsp:cNvSpPr/>
      </dsp:nvSpPr>
      <dsp:spPr>
        <a:xfrm>
          <a:off x="510499" y="3403331"/>
          <a:ext cx="928181" cy="92818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C82562F-3300-4A66-B6DE-9B6920B62EE9}">
      <dsp:nvSpPr>
        <dsp:cNvPr id="0" name=""/>
        <dsp:cNvSpPr/>
      </dsp:nvSpPr>
      <dsp:spPr>
        <a:xfrm>
          <a:off x="1949180" y="3023620"/>
          <a:ext cx="5793402" cy="16876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8605" tIns="178605" rIns="178605" bIns="178605" numCol="1" spcCol="1270" anchor="ctr" anchorCtr="0">
          <a:noAutofit/>
        </a:bodyPr>
        <a:lstStyle/>
        <a:p>
          <a:pPr marL="0" lvl="0" indent="0" algn="l" defTabSz="933450">
            <a:lnSpc>
              <a:spcPct val="100000"/>
            </a:lnSpc>
            <a:spcBef>
              <a:spcPct val="0"/>
            </a:spcBef>
            <a:spcAft>
              <a:spcPct val="35000"/>
            </a:spcAft>
            <a:buNone/>
          </a:pPr>
          <a:r>
            <a:rPr lang="en-US" sz="2100" kern="1200"/>
            <a:t>This dataset comprises of Life Expectancy at birth by country from (1960-2015). We narrowed down our research to compare the United States and Mexico. </a:t>
          </a:r>
        </a:p>
      </dsp:txBody>
      <dsp:txXfrm>
        <a:off x="1949180" y="3023620"/>
        <a:ext cx="5793402" cy="1687602"/>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B932725-C46E-AE41-9F25-052BB3BA54F4}" type="datetimeFigureOut">
              <a:rPr lang="en-US" smtClean="0"/>
              <a:t>4/13/24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77311C8-8179-7B43-A095-73EE16A3D12D}" type="slidenum">
              <a:rPr lang="en-US" smtClean="0"/>
              <a:t>‹#›</a:t>
            </a:fld>
            <a:endParaRPr lang="en-US"/>
          </a:p>
        </p:txBody>
      </p:sp>
    </p:spTree>
    <p:extLst>
      <p:ext uri="{BB962C8B-B14F-4D97-AF65-F5344CB8AC3E}">
        <p14:creationId xmlns:p14="http://schemas.microsoft.com/office/powerpoint/2010/main" val="22831255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77311C8-8179-7B43-A095-73EE16A3D12D}" type="slidenum">
              <a:rPr lang="en-US" smtClean="0"/>
              <a:t>1</a:t>
            </a:fld>
            <a:endParaRPr lang="en-US"/>
          </a:p>
        </p:txBody>
      </p:sp>
    </p:spTree>
    <p:extLst>
      <p:ext uri="{BB962C8B-B14F-4D97-AF65-F5344CB8AC3E}">
        <p14:creationId xmlns:p14="http://schemas.microsoft.com/office/powerpoint/2010/main" val="4549137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Zoomed in 10 year forecast seems to be more accurate, with a slight deviation (if any) in the last couple of points</a:t>
            </a:r>
          </a:p>
          <a:p>
            <a:endParaRPr lang="en-US" dirty="0"/>
          </a:p>
          <a:p>
            <a:endParaRPr lang="en-US" dirty="0"/>
          </a:p>
        </p:txBody>
      </p:sp>
      <p:sp>
        <p:nvSpPr>
          <p:cNvPr id="4" name="Slide Number Placeholder 3"/>
          <p:cNvSpPr>
            <a:spLocks noGrp="1"/>
          </p:cNvSpPr>
          <p:nvPr>
            <p:ph type="sldNum" sz="quarter" idx="5"/>
          </p:nvPr>
        </p:nvSpPr>
        <p:spPr/>
        <p:txBody>
          <a:bodyPr/>
          <a:lstStyle/>
          <a:p>
            <a:fld id="{277311C8-8179-7B43-A095-73EE16A3D12D}" type="slidenum">
              <a:rPr lang="en-US" smtClean="0"/>
              <a:t>10</a:t>
            </a:fld>
            <a:endParaRPr lang="en-US"/>
          </a:p>
        </p:txBody>
      </p:sp>
    </p:spTree>
    <p:extLst>
      <p:ext uri="{BB962C8B-B14F-4D97-AF65-F5344CB8AC3E}">
        <p14:creationId xmlns:p14="http://schemas.microsoft.com/office/powerpoint/2010/main" val="3444445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Model 1 and 2 have 2 imaginary roots in the AR side</a:t>
            </a:r>
          </a:p>
          <a:p>
            <a:r>
              <a:rPr lang="en-US" dirty="0"/>
              <a:t>2 roots on AR side with absolute reciprocals of 1, system </a:t>
            </a:r>
            <a:r>
              <a:rPr lang="en-US" dirty="0" err="1"/>
              <a:t>frq</a:t>
            </a:r>
            <a:r>
              <a:rPr lang="en-US" dirty="0"/>
              <a:t> has peaks close to 0</a:t>
            </a:r>
          </a:p>
          <a:p>
            <a:endParaRPr lang="en-US" dirty="0"/>
          </a:p>
          <a:p>
            <a:r>
              <a:rPr lang="en-US" dirty="0"/>
              <a:t>Model 2 has an imaginary root in the MA side</a:t>
            </a:r>
          </a:p>
          <a:p>
            <a:r>
              <a:rPr lang="en-US" dirty="0"/>
              <a:t>2 roots on AR side with abs reciprocals close to 1, system </a:t>
            </a:r>
            <a:r>
              <a:rPr lang="en-US" dirty="0" err="1"/>
              <a:t>frq</a:t>
            </a:r>
            <a:r>
              <a:rPr lang="en-US" dirty="0"/>
              <a:t> has peaks closer to 0, indicating wandering behavior</a:t>
            </a:r>
          </a:p>
          <a:p>
            <a:endParaRPr lang="en-US" dirty="0"/>
          </a:p>
        </p:txBody>
      </p:sp>
      <p:sp>
        <p:nvSpPr>
          <p:cNvPr id="4" name="Slide Number Placeholder 3"/>
          <p:cNvSpPr>
            <a:spLocks noGrp="1"/>
          </p:cNvSpPr>
          <p:nvPr>
            <p:ph type="sldNum" sz="quarter" idx="5"/>
          </p:nvPr>
        </p:nvSpPr>
        <p:spPr/>
        <p:txBody>
          <a:bodyPr/>
          <a:lstStyle/>
          <a:p>
            <a:fld id="{277311C8-8179-7B43-A095-73EE16A3D12D}" type="slidenum">
              <a:rPr lang="en-US" smtClean="0"/>
              <a:t>11</a:t>
            </a:fld>
            <a:endParaRPr lang="en-US"/>
          </a:p>
        </p:txBody>
      </p:sp>
    </p:spTree>
    <p:extLst>
      <p:ext uri="{BB962C8B-B14F-4D97-AF65-F5344CB8AC3E}">
        <p14:creationId xmlns:p14="http://schemas.microsoft.com/office/powerpoint/2010/main" val="41188376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zoomed in first model, we can see its mostly accurate except for the last 3 points</a:t>
            </a:r>
          </a:p>
          <a:p>
            <a:endParaRPr lang="en-US" dirty="0"/>
          </a:p>
          <a:p>
            <a:endParaRPr lang="en-US" dirty="0"/>
          </a:p>
        </p:txBody>
      </p:sp>
      <p:sp>
        <p:nvSpPr>
          <p:cNvPr id="4" name="Slide Number Placeholder 3"/>
          <p:cNvSpPr>
            <a:spLocks noGrp="1"/>
          </p:cNvSpPr>
          <p:nvPr>
            <p:ph type="sldNum" sz="quarter" idx="5"/>
          </p:nvPr>
        </p:nvSpPr>
        <p:spPr/>
        <p:txBody>
          <a:bodyPr/>
          <a:lstStyle/>
          <a:p>
            <a:fld id="{277311C8-8179-7B43-A095-73EE16A3D12D}" type="slidenum">
              <a:rPr lang="en-US" smtClean="0"/>
              <a:t>12</a:t>
            </a:fld>
            <a:endParaRPr lang="en-US"/>
          </a:p>
        </p:txBody>
      </p:sp>
    </p:spTree>
    <p:extLst>
      <p:ext uri="{BB962C8B-B14F-4D97-AF65-F5344CB8AC3E}">
        <p14:creationId xmlns:p14="http://schemas.microsoft.com/office/powerpoint/2010/main" val="21014808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does not seem to be accurate at all looking at the FCST</a:t>
            </a:r>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277311C8-8179-7B43-A095-73EE16A3D12D}" type="slidenum">
              <a:rPr lang="en-US" smtClean="0"/>
              <a:t>13</a:t>
            </a:fld>
            <a:endParaRPr lang="en-US"/>
          </a:p>
        </p:txBody>
      </p:sp>
    </p:spTree>
    <p:extLst>
      <p:ext uri="{BB962C8B-B14F-4D97-AF65-F5344CB8AC3E}">
        <p14:creationId xmlns:p14="http://schemas.microsoft.com/office/powerpoint/2010/main" val="36611590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AR(4) mostly accurate except for last 3 to 4 points</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277311C8-8179-7B43-A095-73EE16A3D12D}" type="slidenum">
              <a:rPr lang="en-US" smtClean="0"/>
              <a:t>14</a:t>
            </a:fld>
            <a:endParaRPr lang="en-US"/>
          </a:p>
        </p:txBody>
      </p:sp>
    </p:spTree>
    <p:extLst>
      <p:ext uri="{BB962C8B-B14F-4D97-AF65-F5344CB8AC3E}">
        <p14:creationId xmlns:p14="http://schemas.microsoft.com/office/powerpoint/2010/main" val="17559512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does not seem to be accurate (only accurate for the first 2 points)</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277311C8-8179-7B43-A095-73EE16A3D12D}" type="slidenum">
              <a:rPr lang="en-US" smtClean="0"/>
              <a:t>15</a:t>
            </a:fld>
            <a:endParaRPr lang="en-US"/>
          </a:p>
        </p:txBody>
      </p:sp>
    </p:spTree>
    <p:extLst>
      <p:ext uri="{BB962C8B-B14F-4D97-AF65-F5344CB8AC3E}">
        <p14:creationId xmlns:p14="http://schemas.microsoft.com/office/powerpoint/2010/main" val="3534212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Model 1 has 3 imaginary roots in the AR side</a:t>
            </a:r>
          </a:p>
          <a:p>
            <a:endParaRPr lang="en-US" dirty="0"/>
          </a:p>
          <a:p>
            <a:r>
              <a:rPr lang="en-US" dirty="0"/>
              <a:t>Model 1 AR side has 2 roots with absolute reciprocals closer to 1, indicating possible wandering behavior</a:t>
            </a:r>
          </a:p>
          <a:p>
            <a:endParaRPr lang="en-US" dirty="0"/>
          </a:p>
          <a:p>
            <a:endParaRPr lang="en-US" dirty="0"/>
          </a:p>
          <a:p>
            <a:r>
              <a:rPr lang="en-US" dirty="0"/>
              <a:t>Model 2 has an imaginary root in the AR side</a:t>
            </a:r>
          </a:p>
          <a:p>
            <a:endParaRPr lang="en-US" dirty="0"/>
          </a:p>
          <a:p>
            <a:r>
              <a:rPr lang="en-US" dirty="0"/>
              <a:t>Model 2’s AR side, has 2 roots that have roots closer to 1, indicating possible wandering behavior; there are also peaks at the spectral density at 0. </a:t>
            </a:r>
          </a:p>
        </p:txBody>
      </p:sp>
      <p:sp>
        <p:nvSpPr>
          <p:cNvPr id="4" name="Slide Number Placeholder 3"/>
          <p:cNvSpPr>
            <a:spLocks noGrp="1"/>
          </p:cNvSpPr>
          <p:nvPr>
            <p:ph type="sldNum" sz="quarter" idx="5"/>
          </p:nvPr>
        </p:nvSpPr>
        <p:spPr/>
        <p:txBody>
          <a:bodyPr/>
          <a:lstStyle/>
          <a:p>
            <a:fld id="{277311C8-8179-7B43-A095-73EE16A3D12D}" type="slidenum">
              <a:rPr lang="en-US" smtClean="0"/>
              <a:t>16</a:t>
            </a:fld>
            <a:endParaRPr lang="en-US"/>
          </a:p>
        </p:txBody>
      </p:sp>
    </p:spTree>
    <p:extLst>
      <p:ext uri="{BB962C8B-B14F-4D97-AF65-F5344CB8AC3E}">
        <p14:creationId xmlns:p14="http://schemas.microsoft.com/office/powerpoint/2010/main" val="31552646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ones w Thick black border are the “optimal” of the ARMA models; most useful</a:t>
            </a:r>
          </a:p>
          <a:p>
            <a:endParaRPr lang="en-US" dirty="0"/>
          </a:p>
          <a:p>
            <a:pPr marL="171450" indent="-171450">
              <a:buFontTx/>
              <a:buChar char="-"/>
            </a:pPr>
            <a:r>
              <a:rPr lang="en-US" dirty="0"/>
              <a:t>Make sure to mention how Rolling window RMSE is lower, and ASE is lower; If </a:t>
            </a:r>
            <a:r>
              <a:rPr lang="en-US" dirty="0" err="1"/>
              <a:t>ase</a:t>
            </a:r>
            <a:r>
              <a:rPr lang="en-US" dirty="0"/>
              <a:t> is lower for 5 year, but not as low in 10 year </a:t>
            </a:r>
            <a:r>
              <a:rPr lang="en-US" dirty="0" err="1"/>
              <a:t>etc</a:t>
            </a:r>
            <a:endParaRPr lang="en-US" dirty="0"/>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277311C8-8179-7B43-A095-73EE16A3D12D}" type="slidenum">
              <a:rPr lang="en-US" smtClean="0"/>
              <a:t>17</a:t>
            </a:fld>
            <a:endParaRPr lang="en-US"/>
          </a:p>
        </p:txBody>
      </p:sp>
    </p:spTree>
    <p:extLst>
      <p:ext uri="{BB962C8B-B14F-4D97-AF65-F5344CB8AC3E}">
        <p14:creationId xmlns:p14="http://schemas.microsoft.com/office/powerpoint/2010/main" val="2578018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Consider the correlated variables and data spread. </a:t>
            </a:r>
          </a:p>
          <a:p>
            <a:r>
              <a:rPr lang="en-US"/>
              <a:t>Not a lot of difference in GDP year to year. </a:t>
            </a:r>
          </a:p>
          <a:p>
            <a:r>
              <a:rPr lang="en-US"/>
              <a:t>To perhaps to improve for NN model the data could be scaled. </a:t>
            </a:r>
          </a:p>
        </p:txBody>
      </p:sp>
      <p:sp>
        <p:nvSpPr>
          <p:cNvPr id="4" name="Slide Number Placeholder 3"/>
          <p:cNvSpPr>
            <a:spLocks noGrp="1"/>
          </p:cNvSpPr>
          <p:nvPr>
            <p:ph type="sldNum" sz="quarter" idx="5"/>
          </p:nvPr>
        </p:nvSpPr>
        <p:spPr/>
        <p:txBody>
          <a:bodyPr/>
          <a:lstStyle/>
          <a:p>
            <a:fld id="{277311C8-8179-7B43-A095-73EE16A3D12D}" type="slidenum">
              <a:rPr lang="en-US" smtClean="0"/>
              <a:t>18</a:t>
            </a:fld>
            <a:endParaRPr lang="en-US"/>
          </a:p>
        </p:txBody>
      </p:sp>
    </p:spTree>
    <p:extLst>
      <p:ext uri="{BB962C8B-B14F-4D97-AF65-F5344CB8AC3E}">
        <p14:creationId xmlns:p14="http://schemas.microsoft.com/office/powerpoint/2010/main" val="28344098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Given that our model variables are highly correlated, it was hypothesized that the VAR models may perform well. </a:t>
            </a:r>
          </a:p>
          <a:p>
            <a:endParaRPr lang="en-US"/>
          </a:p>
          <a:p>
            <a:r>
              <a:rPr lang="en-US"/>
              <a:t>VAR Select suggestions and respective forecasts. </a:t>
            </a:r>
          </a:p>
        </p:txBody>
      </p:sp>
      <p:sp>
        <p:nvSpPr>
          <p:cNvPr id="4" name="Slide Number Placeholder 3"/>
          <p:cNvSpPr>
            <a:spLocks noGrp="1"/>
          </p:cNvSpPr>
          <p:nvPr>
            <p:ph type="sldNum" sz="quarter" idx="5"/>
          </p:nvPr>
        </p:nvSpPr>
        <p:spPr/>
        <p:txBody>
          <a:bodyPr/>
          <a:lstStyle/>
          <a:p>
            <a:fld id="{277311C8-8179-7B43-A095-73EE16A3D12D}" type="slidenum">
              <a:rPr lang="en-US" smtClean="0"/>
              <a:t>19</a:t>
            </a:fld>
            <a:endParaRPr lang="en-US"/>
          </a:p>
        </p:txBody>
      </p:sp>
    </p:spTree>
    <p:extLst>
      <p:ext uri="{BB962C8B-B14F-4D97-AF65-F5344CB8AC3E}">
        <p14:creationId xmlns:p14="http://schemas.microsoft.com/office/powerpoint/2010/main" val="32779190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countries had missing values, so we went with countries that had no missing values such as United States &amp; Mexico </a:t>
            </a:r>
          </a:p>
          <a:p>
            <a:endParaRPr lang="en-US" dirty="0"/>
          </a:p>
          <a:p>
            <a:endParaRPr lang="en-US" dirty="0"/>
          </a:p>
        </p:txBody>
      </p:sp>
      <p:sp>
        <p:nvSpPr>
          <p:cNvPr id="4" name="Slide Number Placeholder 3"/>
          <p:cNvSpPr>
            <a:spLocks noGrp="1"/>
          </p:cNvSpPr>
          <p:nvPr>
            <p:ph type="sldNum" sz="quarter" idx="5"/>
          </p:nvPr>
        </p:nvSpPr>
        <p:spPr/>
        <p:txBody>
          <a:bodyPr/>
          <a:lstStyle/>
          <a:p>
            <a:fld id="{277311C8-8179-7B43-A095-73EE16A3D12D}" type="slidenum">
              <a:rPr lang="en-US" smtClean="0"/>
              <a:t>2</a:t>
            </a:fld>
            <a:endParaRPr lang="en-US"/>
          </a:p>
        </p:txBody>
      </p:sp>
    </p:spTree>
    <p:extLst>
      <p:ext uri="{BB962C8B-B14F-4D97-AF65-F5344CB8AC3E}">
        <p14:creationId xmlns:p14="http://schemas.microsoft.com/office/powerpoint/2010/main" val="243424135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a:t>Using </a:t>
            </a:r>
            <a:r>
              <a:rPr lang="en-US" err="1"/>
              <a:t>VARSelects</a:t>
            </a:r>
            <a:r>
              <a:rPr lang="en-US"/>
              <a:t> suggestion, a lag of 4 is utilized for the short term and a long term lag of 7. </a:t>
            </a:r>
          </a:p>
          <a:p>
            <a:endParaRPr lang="en-US"/>
          </a:p>
          <a:p>
            <a:r>
              <a:rPr lang="en-US"/>
              <a:t>Here we see the VAR models respective estimated coefficients for both short and long term. </a:t>
            </a:r>
          </a:p>
        </p:txBody>
      </p:sp>
      <p:sp>
        <p:nvSpPr>
          <p:cNvPr id="4" name="Slide Number Placeholder 3"/>
          <p:cNvSpPr>
            <a:spLocks noGrp="1"/>
          </p:cNvSpPr>
          <p:nvPr>
            <p:ph type="sldNum" sz="quarter" idx="5"/>
          </p:nvPr>
        </p:nvSpPr>
        <p:spPr/>
        <p:txBody>
          <a:bodyPr/>
          <a:lstStyle/>
          <a:p>
            <a:fld id="{277311C8-8179-7B43-A095-73EE16A3D12D}" type="slidenum">
              <a:rPr lang="en-US" smtClean="0"/>
              <a:t>20</a:t>
            </a:fld>
            <a:endParaRPr lang="en-US"/>
          </a:p>
        </p:txBody>
      </p:sp>
    </p:spTree>
    <p:extLst>
      <p:ext uri="{BB962C8B-B14F-4D97-AF65-F5344CB8AC3E}">
        <p14:creationId xmlns:p14="http://schemas.microsoft.com/office/powerpoint/2010/main" val="11567779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forecasts for the short and long term Var Models for Mexico. </a:t>
            </a:r>
          </a:p>
          <a:p>
            <a:r>
              <a:rPr lang="en-US"/>
              <a:t>SHORT TERM: </a:t>
            </a:r>
          </a:p>
          <a:p>
            <a:r>
              <a:rPr lang="en-US"/>
              <a:t>The forecasts for the short term at first seem to nearly overlap, on further inspection the short term 10</a:t>
            </a:r>
            <a:r>
              <a:rPr lang="en-US" baseline="30000"/>
              <a:t>th</a:t>
            </a:r>
            <a:r>
              <a:rPr lang="en-US"/>
              <a:t> order VAR model is performing quite well. It does trail lower for the final two predictions. </a:t>
            </a:r>
          </a:p>
          <a:p>
            <a:r>
              <a:rPr lang="en-US"/>
              <a:t>LONG-TERM: </a:t>
            </a:r>
          </a:p>
          <a:p>
            <a:r>
              <a:rPr lang="en-US"/>
              <a:t>The forecasts for the long term 10</a:t>
            </a:r>
            <a:r>
              <a:rPr lang="en-US" baseline="30000"/>
              <a:t>th</a:t>
            </a:r>
            <a:r>
              <a:rPr lang="en-US"/>
              <a:t> order VAR Model again similar to the short term forecast able to predict rather accurately the the first  few years and again trails </a:t>
            </a:r>
            <a:r>
              <a:rPr lang="en-US" err="1"/>
              <a:t>consistenly</a:t>
            </a:r>
            <a:r>
              <a:rPr lang="en-US"/>
              <a:t> lower as predictions get further out in time. </a:t>
            </a:r>
          </a:p>
          <a:p>
            <a:r>
              <a:rPr lang="en-US"/>
              <a:t>Assessment: </a:t>
            </a:r>
          </a:p>
          <a:p>
            <a:r>
              <a:rPr lang="en-US"/>
              <a:t>The Var models for both long and short term forecasting were useful to detect the relationship between the data, and enhanced the forecasts the following ASE scores with the short term, forecasted model having a lower ASE. The short term 10</a:t>
            </a:r>
            <a:r>
              <a:rPr lang="en-US" baseline="30000"/>
              <a:t>th</a:t>
            </a:r>
            <a:r>
              <a:rPr lang="en-US"/>
              <a:t> Order Var model appears to be more useful at predicting life-expectancy compared to a long-term forecast. However we can possibly do better with other modeling techniques. </a:t>
            </a:r>
          </a:p>
          <a:p>
            <a:endParaRPr lang="en-US"/>
          </a:p>
        </p:txBody>
      </p:sp>
      <p:sp>
        <p:nvSpPr>
          <p:cNvPr id="4" name="Slide Number Placeholder 3"/>
          <p:cNvSpPr>
            <a:spLocks noGrp="1"/>
          </p:cNvSpPr>
          <p:nvPr>
            <p:ph type="sldNum" sz="quarter" idx="5"/>
          </p:nvPr>
        </p:nvSpPr>
        <p:spPr/>
        <p:txBody>
          <a:bodyPr/>
          <a:lstStyle/>
          <a:p>
            <a:fld id="{277311C8-8179-7B43-A095-73EE16A3D12D}" type="slidenum">
              <a:rPr lang="en-US" smtClean="0"/>
              <a:t>21</a:t>
            </a:fld>
            <a:endParaRPr lang="en-US"/>
          </a:p>
        </p:txBody>
      </p:sp>
    </p:spTree>
    <p:extLst>
      <p:ext uri="{BB962C8B-B14F-4D97-AF65-F5344CB8AC3E}">
        <p14:creationId xmlns:p14="http://schemas.microsoft.com/office/powerpoint/2010/main" val="7268169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Given that our model variables are highly correlated, it was hypothesized that the VAR models may perform well. </a:t>
            </a:r>
          </a:p>
          <a:p>
            <a:endParaRPr lang="en-US" dirty="0"/>
          </a:p>
          <a:p>
            <a:r>
              <a:rPr lang="en-US" dirty="0"/>
              <a:t>VAR Select suggestions and respective forecasts. </a:t>
            </a:r>
          </a:p>
          <a:p>
            <a:endParaRPr lang="en-US" dirty="0"/>
          </a:p>
        </p:txBody>
      </p:sp>
      <p:sp>
        <p:nvSpPr>
          <p:cNvPr id="4" name="Slide Number Placeholder 3"/>
          <p:cNvSpPr>
            <a:spLocks noGrp="1"/>
          </p:cNvSpPr>
          <p:nvPr>
            <p:ph type="sldNum" sz="quarter" idx="5"/>
          </p:nvPr>
        </p:nvSpPr>
        <p:spPr/>
        <p:txBody>
          <a:bodyPr/>
          <a:lstStyle/>
          <a:p>
            <a:fld id="{277311C8-8179-7B43-A095-73EE16A3D12D}" type="slidenum">
              <a:rPr lang="en-US" smtClean="0"/>
              <a:t>22</a:t>
            </a:fld>
            <a:endParaRPr lang="en-US"/>
          </a:p>
        </p:txBody>
      </p:sp>
    </p:spTree>
    <p:extLst>
      <p:ext uri="{BB962C8B-B14F-4D97-AF65-F5344CB8AC3E}">
        <p14:creationId xmlns:p14="http://schemas.microsoft.com/office/powerpoint/2010/main" val="62689496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Here we see the estimated coefficients for each respective VAR Model for the United States. There are numerous values so it is difficult to read. </a:t>
            </a:r>
          </a:p>
        </p:txBody>
      </p:sp>
      <p:sp>
        <p:nvSpPr>
          <p:cNvPr id="4" name="Slide Number Placeholder 3"/>
          <p:cNvSpPr>
            <a:spLocks noGrp="1"/>
          </p:cNvSpPr>
          <p:nvPr>
            <p:ph type="sldNum" sz="quarter" idx="5"/>
          </p:nvPr>
        </p:nvSpPr>
        <p:spPr/>
        <p:txBody>
          <a:bodyPr/>
          <a:lstStyle/>
          <a:p>
            <a:fld id="{277311C8-8179-7B43-A095-73EE16A3D12D}" type="slidenum">
              <a:rPr lang="en-US" smtClean="0"/>
              <a:t>23</a:t>
            </a:fld>
            <a:endParaRPr lang="en-US"/>
          </a:p>
        </p:txBody>
      </p:sp>
    </p:spTree>
    <p:extLst>
      <p:ext uri="{BB962C8B-B14F-4D97-AF65-F5344CB8AC3E}">
        <p14:creationId xmlns:p14="http://schemas.microsoft.com/office/powerpoint/2010/main" val="315716292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forecasts for the short and long term Var Models for United States. </a:t>
            </a:r>
          </a:p>
          <a:p>
            <a:r>
              <a:rPr lang="en-US"/>
              <a:t>SHORT TERM: </a:t>
            </a:r>
          </a:p>
          <a:p>
            <a:r>
              <a:rPr lang="en-US"/>
              <a:t>The forecasts for the short term at first seem to nearly overlap, but on further inspection we see that the predictions were consistently lower for the first three years, and wandered higher for the last two years forecasted. </a:t>
            </a:r>
          </a:p>
          <a:p>
            <a:r>
              <a:rPr lang="en-US"/>
              <a:t>LONG-TERM: </a:t>
            </a:r>
          </a:p>
          <a:p>
            <a:r>
              <a:rPr lang="en-US"/>
              <a:t>The forecasts for the long term 10</a:t>
            </a:r>
            <a:r>
              <a:rPr lang="en-US" baseline="30000"/>
              <a:t>th</a:t>
            </a:r>
            <a:r>
              <a:rPr lang="en-US"/>
              <a:t> order VAR Model again similar to the short term forecast able to predict rather accurately the the first three years, but the next 8 oscillate high then low before rising again.  </a:t>
            </a:r>
          </a:p>
          <a:p>
            <a:r>
              <a:rPr lang="en-US"/>
              <a:t>Assessment: </a:t>
            </a:r>
          </a:p>
          <a:p>
            <a:r>
              <a:rPr lang="en-US"/>
              <a:t>The Var models for both long and short term forecasting were useful to detect the relationship between the data, and enhanced the forecasts and had an ASE the following ASE scores with the short term, forecasted model having a lower ASE. The short term 10</a:t>
            </a:r>
            <a:r>
              <a:rPr lang="en-US" baseline="30000"/>
              <a:t>th</a:t>
            </a:r>
            <a:r>
              <a:rPr lang="en-US"/>
              <a:t> Order Var model appears to be more useful at predicting life-expectancy compared to a long-term forecast. However we can possibly do better with other modeling techniques. </a:t>
            </a:r>
          </a:p>
        </p:txBody>
      </p:sp>
      <p:sp>
        <p:nvSpPr>
          <p:cNvPr id="4" name="Slide Number Placeholder 3"/>
          <p:cNvSpPr>
            <a:spLocks noGrp="1"/>
          </p:cNvSpPr>
          <p:nvPr>
            <p:ph type="sldNum" sz="quarter" idx="5"/>
          </p:nvPr>
        </p:nvSpPr>
        <p:spPr/>
        <p:txBody>
          <a:bodyPr/>
          <a:lstStyle/>
          <a:p>
            <a:fld id="{277311C8-8179-7B43-A095-73EE16A3D12D}" type="slidenum">
              <a:rPr lang="en-US" smtClean="0"/>
              <a:t>24</a:t>
            </a:fld>
            <a:endParaRPr lang="en-US"/>
          </a:p>
        </p:txBody>
      </p:sp>
    </p:spTree>
    <p:extLst>
      <p:ext uri="{BB962C8B-B14F-4D97-AF65-F5344CB8AC3E}">
        <p14:creationId xmlns:p14="http://schemas.microsoft.com/office/powerpoint/2010/main" val="146621811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Another model we tried was the Multilayer perceptron, using the </a:t>
            </a:r>
            <a:r>
              <a:rPr lang="en-US" err="1"/>
              <a:t>mlp</a:t>
            </a:r>
            <a:r>
              <a:rPr lang="en-US"/>
              <a:t> function in the </a:t>
            </a:r>
            <a:r>
              <a:rPr lang="en-US" err="1"/>
              <a:t>nnfor</a:t>
            </a:r>
            <a:r>
              <a:rPr lang="en-US"/>
              <a:t> package. </a:t>
            </a:r>
          </a:p>
          <a:p>
            <a:endParaRPr lang="en-US"/>
          </a:p>
          <a:p>
            <a:r>
              <a:rPr lang="en-US"/>
              <a:t>SHORT TERM: Again similar to the previous VAR Model selected, the MLP is able to predict the first three years well and trails off lower as it approaches the 5</a:t>
            </a:r>
            <a:r>
              <a:rPr lang="en-US" baseline="30000"/>
              <a:t>th</a:t>
            </a:r>
            <a:r>
              <a:rPr lang="en-US"/>
              <a:t> year forecast. </a:t>
            </a:r>
          </a:p>
          <a:p>
            <a:endParaRPr lang="en-US"/>
          </a:p>
          <a:p>
            <a:r>
              <a:rPr lang="en-US"/>
              <a:t>LONG TERM: Here its interesting, that in the short term forecasts it trailed lower than the actual values for life expectancy on the 4</a:t>
            </a:r>
            <a:r>
              <a:rPr lang="en-US" baseline="30000"/>
              <a:t>th</a:t>
            </a:r>
            <a:r>
              <a:rPr lang="en-US"/>
              <a:t> and 5</a:t>
            </a:r>
            <a:r>
              <a:rPr lang="en-US" baseline="30000"/>
              <a:t>th</a:t>
            </a:r>
            <a:r>
              <a:rPr lang="en-US"/>
              <a:t> year, in the long term forecast the MLP model  trails slightly higher than the actual values from years 2-10. </a:t>
            </a:r>
          </a:p>
          <a:p>
            <a:endParaRPr lang="en-US"/>
          </a:p>
          <a:p>
            <a:r>
              <a:rPr lang="en-US"/>
              <a:t>Overall both short and long term models appear to be useful with low ASE for a 5 year forecast, lower than that of the long-term forecast ASE. </a:t>
            </a:r>
          </a:p>
          <a:p>
            <a:pPr marL="171450" indent="-171450">
              <a:buFontTx/>
              <a:buChar char="-"/>
            </a:pPr>
            <a:endParaRPr lang="en-US"/>
          </a:p>
        </p:txBody>
      </p:sp>
      <p:sp>
        <p:nvSpPr>
          <p:cNvPr id="4" name="Slide Number Placeholder 3"/>
          <p:cNvSpPr>
            <a:spLocks noGrp="1"/>
          </p:cNvSpPr>
          <p:nvPr>
            <p:ph type="sldNum" sz="quarter" idx="5"/>
          </p:nvPr>
        </p:nvSpPr>
        <p:spPr/>
        <p:txBody>
          <a:bodyPr/>
          <a:lstStyle/>
          <a:p>
            <a:fld id="{277311C8-8179-7B43-A095-73EE16A3D12D}" type="slidenum">
              <a:rPr lang="en-US" smtClean="0"/>
              <a:t>25</a:t>
            </a:fld>
            <a:endParaRPr lang="en-US"/>
          </a:p>
        </p:txBody>
      </p:sp>
    </p:spTree>
    <p:extLst>
      <p:ext uri="{BB962C8B-B14F-4D97-AF65-F5344CB8AC3E}">
        <p14:creationId xmlns:p14="http://schemas.microsoft.com/office/powerpoint/2010/main" val="181454108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Here we see the MLP models framework and their 5 hidden layers, 20 reps, with 1 regressor for each. </a:t>
            </a:r>
          </a:p>
        </p:txBody>
      </p:sp>
      <p:sp>
        <p:nvSpPr>
          <p:cNvPr id="4" name="Slide Number Placeholder 3"/>
          <p:cNvSpPr>
            <a:spLocks noGrp="1"/>
          </p:cNvSpPr>
          <p:nvPr>
            <p:ph type="sldNum" sz="quarter" idx="5"/>
          </p:nvPr>
        </p:nvSpPr>
        <p:spPr/>
        <p:txBody>
          <a:bodyPr/>
          <a:lstStyle/>
          <a:p>
            <a:fld id="{277311C8-8179-7B43-A095-73EE16A3D12D}" type="slidenum">
              <a:rPr lang="en-US" smtClean="0"/>
              <a:t>26</a:t>
            </a:fld>
            <a:endParaRPr lang="en-US"/>
          </a:p>
        </p:txBody>
      </p:sp>
    </p:spTree>
    <p:extLst>
      <p:ext uri="{BB962C8B-B14F-4D97-AF65-F5344CB8AC3E}">
        <p14:creationId xmlns:p14="http://schemas.microsoft.com/office/powerpoint/2010/main" val="162806422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Another model we tried was the Multilayer perceptron, using the </a:t>
            </a:r>
            <a:r>
              <a:rPr lang="en-US" err="1"/>
              <a:t>mlp</a:t>
            </a:r>
            <a:r>
              <a:rPr lang="en-US"/>
              <a:t> function in the </a:t>
            </a:r>
            <a:r>
              <a:rPr lang="en-US" err="1"/>
              <a:t>nnfor</a:t>
            </a:r>
            <a:r>
              <a:rPr lang="en-US"/>
              <a:t> package. </a:t>
            </a:r>
          </a:p>
          <a:p>
            <a:endParaRPr lang="en-US"/>
          </a:p>
          <a:p>
            <a:r>
              <a:rPr lang="en-US"/>
              <a:t>SHORT TERM: Almost immediately the MLP prediction are higher than that of the actual values and seem to be wandering higher </a:t>
            </a:r>
          </a:p>
          <a:p>
            <a:endParaRPr lang="en-US"/>
          </a:p>
          <a:p>
            <a:r>
              <a:rPr lang="en-US"/>
              <a:t>LONG TERM: On a longer time frame, the forecasts seems to capture the trend of the actual observations while not exactly hitting the actual values, but two predicted values were nearly spot on. </a:t>
            </a:r>
          </a:p>
          <a:p>
            <a:endParaRPr lang="en-US"/>
          </a:p>
          <a:p>
            <a:r>
              <a:rPr lang="en-US"/>
              <a:t>Overall the short-term model does not appear to be useful. The long-term model however seems quite useful and capturing the data. This is reflected in the ASEs, long-term ASE significantly lower than that of the short term model. </a:t>
            </a:r>
          </a:p>
          <a:p>
            <a:pPr marL="171450" indent="-171450">
              <a:buFontTx/>
              <a:buChar char="-"/>
            </a:pPr>
            <a:endParaRPr lang="en-US"/>
          </a:p>
          <a:p>
            <a:endParaRPr lang="en-US"/>
          </a:p>
        </p:txBody>
      </p:sp>
      <p:sp>
        <p:nvSpPr>
          <p:cNvPr id="4" name="Slide Number Placeholder 3"/>
          <p:cNvSpPr>
            <a:spLocks noGrp="1"/>
          </p:cNvSpPr>
          <p:nvPr>
            <p:ph type="sldNum" sz="quarter" idx="5"/>
          </p:nvPr>
        </p:nvSpPr>
        <p:spPr/>
        <p:txBody>
          <a:bodyPr/>
          <a:lstStyle/>
          <a:p>
            <a:fld id="{277311C8-8179-7B43-A095-73EE16A3D12D}" type="slidenum">
              <a:rPr lang="en-US" smtClean="0"/>
              <a:t>27</a:t>
            </a:fld>
            <a:endParaRPr lang="en-US"/>
          </a:p>
        </p:txBody>
      </p:sp>
    </p:spTree>
    <p:extLst>
      <p:ext uri="{BB962C8B-B14F-4D97-AF65-F5344CB8AC3E}">
        <p14:creationId xmlns:p14="http://schemas.microsoft.com/office/powerpoint/2010/main" val="295176632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Here we see the MLP models framework and their 5 hidden layers, 20 reps, with 1 regressor and an MSE of 0.0162. </a:t>
            </a:r>
          </a:p>
          <a:p>
            <a:endParaRPr lang="en-US"/>
          </a:p>
          <a:p>
            <a:r>
              <a:rPr lang="en-US"/>
              <a:t>The Long-term MLP model framework is slightly different with 2 regressions and a lower MSE of 0.0132. </a:t>
            </a:r>
          </a:p>
        </p:txBody>
      </p:sp>
      <p:sp>
        <p:nvSpPr>
          <p:cNvPr id="4" name="Slide Number Placeholder 3"/>
          <p:cNvSpPr>
            <a:spLocks noGrp="1"/>
          </p:cNvSpPr>
          <p:nvPr>
            <p:ph type="sldNum" sz="quarter" idx="5"/>
          </p:nvPr>
        </p:nvSpPr>
        <p:spPr/>
        <p:txBody>
          <a:bodyPr/>
          <a:lstStyle/>
          <a:p>
            <a:fld id="{277311C8-8179-7B43-A095-73EE16A3D12D}" type="slidenum">
              <a:rPr lang="en-US" smtClean="0"/>
              <a:t>28</a:t>
            </a:fld>
            <a:endParaRPr lang="en-US"/>
          </a:p>
        </p:txBody>
      </p:sp>
    </p:spTree>
    <p:extLst>
      <p:ext uri="{BB962C8B-B14F-4D97-AF65-F5344CB8AC3E}">
        <p14:creationId xmlns:p14="http://schemas.microsoft.com/office/powerpoint/2010/main" val="47124405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Given that the VAR and MLP models were not useless models, let’s use the combo of models to create a multivariate ensemble model to see how well it performs.</a:t>
            </a:r>
          </a:p>
          <a:p>
            <a:endParaRPr lang="en-US"/>
          </a:p>
          <a:p>
            <a:r>
              <a:rPr lang="en-US"/>
              <a:t>The Mexico predictions for both short-term and long-term have very low ASEs, with the long-term forecast having the lower ASE. When we zoom in the long-term forecast using the ensemble method appears to be quite useful. </a:t>
            </a:r>
          </a:p>
        </p:txBody>
      </p:sp>
      <p:sp>
        <p:nvSpPr>
          <p:cNvPr id="4" name="Slide Number Placeholder 3"/>
          <p:cNvSpPr>
            <a:spLocks noGrp="1"/>
          </p:cNvSpPr>
          <p:nvPr>
            <p:ph type="sldNum" sz="quarter" idx="5"/>
          </p:nvPr>
        </p:nvSpPr>
        <p:spPr/>
        <p:txBody>
          <a:bodyPr/>
          <a:lstStyle/>
          <a:p>
            <a:fld id="{277311C8-8179-7B43-A095-73EE16A3D12D}" type="slidenum">
              <a:rPr lang="en-US" smtClean="0"/>
              <a:t>29</a:t>
            </a:fld>
            <a:endParaRPr lang="en-US"/>
          </a:p>
        </p:txBody>
      </p:sp>
    </p:spTree>
    <p:extLst>
      <p:ext uri="{BB962C8B-B14F-4D97-AF65-F5344CB8AC3E}">
        <p14:creationId xmlns:p14="http://schemas.microsoft.com/office/powerpoint/2010/main" val="32829398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models might be useful to Stakeholders to get a snapshot of population health &amp; mortality </a:t>
            </a:r>
          </a:p>
          <a:p>
            <a:endParaRPr lang="en-US" dirty="0"/>
          </a:p>
          <a:p>
            <a:endParaRPr lang="en-US" dirty="0"/>
          </a:p>
          <a:p>
            <a:r>
              <a:rPr lang="en-US" dirty="0"/>
              <a:t>governments can use to get a snapshot of population health &amp; mortality in their countries. It can also be used by international organizations like the World Health Organization (WHO), United Nations (UN) and world bank to monitor global health trends. </a:t>
            </a:r>
          </a:p>
        </p:txBody>
      </p:sp>
      <p:sp>
        <p:nvSpPr>
          <p:cNvPr id="4" name="Slide Number Placeholder 3"/>
          <p:cNvSpPr>
            <a:spLocks noGrp="1"/>
          </p:cNvSpPr>
          <p:nvPr>
            <p:ph type="sldNum" sz="quarter" idx="5"/>
          </p:nvPr>
        </p:nvSpPr>
        <p:spPr/>
        <p:txBody>
          <a:bodyPr/>
          <a:lstStyle/>
          <a:p>
            <a:fld id="{277311C8-8179-7B43-A095-73EE16A3D12D}" type="slidenum">
              <a:rPr lang="en-US" smtClean="0"/>
              <a:t>3</a:t>
            </a:fld>
            <a:endParaRPr lang="en-US"/>
          </a:p>
        </p:txBody>
      </p:sp>
    </p:spTree>
    <p:extLst>
      <p:ext uri="{BB962C8B-B14F-4D97-AF65-F5344CB8AC3E}">
        <p14:creationId xmlns:p14="http://schemas.microsoft.com/office/powerpoint/2010/main" val="202292114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Given that the VAR and MLP models were not useless models, let’s use the combo of models to create a multivariate ensemble model to see how well it performs.</a:t>
            </a:r>
          </a:p>
          <a:p>
            <a:endParaRPr lang="en-US"/>
          </a:p>
          <a:p>
            <a:r>
              <a:rPr lang="en-US"/>
              <a:t>The United States predictions for both short-term model performs worse as compared to the longer-term forecasts. The Shorter term model looks to be wandering higher and perhaps is not useful as the long-term model which shows the models is capture some trend around in the data to oscillate low then high around the actual predictions. </a:t>
            </a:r>
          </a:p>
        </p:txBody>
      </p:sp>
      <p:sp>
        <p:nvSpPr>
          <p:cNvPr id="4" name="Slide Number Placeholder 3"/>
          <p:cNvSpPr>
            <a:spLocks noGrp="1"/>
          </p:cNvSpPr>
          <p:nvPr>
            <p:ph type="sldNum" sz="quarter" idx="5"/>
          </p:nvPr>
        </p:nvSpPr>
        <p:spPr/>
        <p:txBody>
          <a:bodyPr/>
          <a:lstStyle/>
          <a:p>
            <a:fld id="{277311C8-8179-7B43-A095-73EE16A3D12D}" type="slidenum">
              <a:rPr lang="en-US" smtClean="0"/>
              <a:t>30</a:t>
            </a:fld>
            <a:endParaRPr lang="en-US"/>
          </a:p>
        </p:txBody>
      </p:sp>
    </p:spTree>
    <p:extLst>
      <p:ext uri="{BB962C8B-B14F-4D97-AF65-F5344CB8AC3E}">
        <p14:creationId xmlns:p14="http://schemas.microsoft.com/office/powerpoint/2010/main" val="344930393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ensemble combo of VAR and MLP did not perform well compared to either VAR or MLP models. </a:t>
            </a:r>
          </a:p>
          <a:p>
            <a:endParaRPr lang="en-US" dirty="0"/>
          </a:p>
          <a:p>
            <a:r>
              <a:rPr lang="en-US" dirty="0"/>
              <a:t>Looking at the shorter term forecast we see that the lowest ASE model for the US was the ensemble combo of 10th Order Var and MLP Model. </a:t>
            </a:r>
          </a:p>
          <a:p>
            <a:r>
              <a:rPr lang="en-US" dirty="0"/>
              <a:t>For Mexico, the most useful model at predicting life-expectancy was the 4</a:t>
            </a:r>
            <a:r>
              <a:rPr lang="en-US" baseline="30000" dirty="0"/>
              <a:t>th</a:t>
            </a:r>
            <a:r>
              <a:rPr lang="en-US" dirty="0"/>
              <a:t> Order VAR model. </a:t>
            </a:r>
          </a:p>
        </p:txBody>
      </p:sp>
      <p:sp>
        <p:nvSpPr>
          <p:cNvPr id="4" name="Slide Number Placeholder 3"/>
          <p:cNvSpPr>
            <a:spLocks noGrp="1"/>
          </p:cNvSpPr>
          <p:nvPr>
            <p:ph type="sldNum" sz="quarter" idx="5"/>
          </p:nvPr>
        </p:nvSpPr>
        <p:spPr/>
        <p:txBody>
          <a:bodyPr/>
          <a:lstStyle/>
          <a:p>
            <a:fld id="{277311C8-8179-7B43-A095-73EE16A3D12D}" type="slidenum">
              <a:rPr lang="en-US" smtClean="0"/>
              <a:t>31</a:t>
            </a:fld>
            <a:endParaRPr lang="en-US"/>
          </a:p>
        </p:txBody>
      </p:sp>
    </p:spTree>
    <p:extLst>
      <p:ext uri="{BB962C8B-B14F-4D97-AF65-F5344CB8AC3E}">
        <p14:creationId xmlns:p14="http://schemas.microsoft.com/office/powerpoint/2010/main" val="33642283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ensemble combo of VAR and MLP did not perform well compared to either VAR or MLP models. </a:t>
            </a:r>
          </a:p>
          <a:p>
            <a:endParaRPr lang="en-US"/>
          </a:p>
          <a:p>
            <a:r>
              <a:rPr lang="en-US"/>
              <a:t>Looking at the shorter term forecast we see that the lowest ASE model for the US was the ensemble combo of 10th Order Var and MLP Model. </a:t>
            </a:r>
          </a:p>
          <a:p>
            <a:r>
              <a:rPr lang="en-US"/>
              <a:t>For Mexico, the most useful model at predicting life-expectancy was the multivariate ensemble (combo of 7t</a:t>
            </a:r>
            <a:r>
              <a:rPr lang="en-US" baseline="30000"/>
              <a:t>th</a:t>
            </a:r>
            <a:r>
              <a:rPr lang="en-US"/>
              <a:t> Order VAR model and Multivariate </a:t>
            </a:r>
            <a:r>
              <a:rPr lang="en-US" err="1"/>
              <a:t>Preceptron</a:t>
            </a:r>
            <a:r>
              <a:rPr lang="en-US"/>
              <a:t> Model). </a:t>
            </a:r>
          </a:p>
          <a:p>
            <a:endParaRPr lang="en-US"/>
          </a:p>
        </p:txBody>
      </p:sp>
      <p:sp>
        <p:nvSpPr>
          <p:cNvPr id="4" name="Slide Number Placeholder 3"/>
          <p:cNvSpPr>
            <a:spLocks noGrp="1"/>
          </p:cNvSpPr>
          <p:nvPr>
            <p:ph type="sldNum" sz="quarter" idx="5"/>
          </p:nvPr>
        </p:nvSpPr>
        <p:spPr/>
        <p:txBody>
          <a:bodyPr/>
          <a:lstStyle/>
          <a:p>
            <a:fld id="{277311C8-8179-7B43-A095-73EE16A3D12D}" type="slidenum">
              <a:rPr lang="en-US" smtClean="0"/>
              <a:t>32</a:t>
            </a:fld>
            <a:endParaRPr lang="en-US"/>
          </a:p>
        </p:txBody>
      </p:sp>
    </p:spTree>
    <p:extLst>
      <p:ext uri="{BB962C8B-B14F-4D97-AF65-F5344CB8AC3E}">
        <p14:creationId xmlns:p14="http://schemas.microsoft.com/office/powerpoint/2010/main" val="121769682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 for your time; if you have any questions, please feel free to reach out to us; our emails are listed above</a:t>
            </a:r>
          </a:p>
        </p:txBody>
      </p:sp>
      <p:sp>
        <p:nvSpPr>
          <p:cNvPr id="4" name="Slide Number Placeholder 3"/>
          <p:cNvSpPr>
            <a:spLocks noGrp="1"/>
          </p:cNvSpPr>
          <p:nvPr>
            <p:ph type="sldNum" sz="quarter" idx="5"/>
          </p:nvPr>
        </p:nvSpPr>
        <p:spPr/>
        <p:txBody>
          <a:bodyPr/>
          <a:lstStyle/>
          <a:p>
            <a:fld id="{277311C8-8179-7B43-A095-73EE16A3D12D}" type="slidenum">
              <a:rPr lang="en-US" smtClean="0"/>
              <a:t>33</a:t>
            </a:fld>
            <a:endParaRPr lang="en-US"/>
          </a:p>
        </p:txBody>
      </p:sp>
    </p:spTree>
    <p:extLst>
      <p:ext uri="{BB962C8B-B14F-4D97-AF65-F5344CB8AC3E}">
        <p14:creationId xmlns:p14="http://schemas.microsoft.com/office/powerpoint/2010/main" val="13570486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Both countries seem to show slight wandering upward trending Life Expectancy realizations. ACFs are slowly dampening and the </a:t>
            </a:r>
            <a:r>
              <a:rPr lang="en-US" dirty="0" err="1"/>
              <a:t>Parzen</a:t>
            </a:r>
            <a:r>
              <a:rPr lang="en-US" dirty="0"/>
              <a:t> spectral densities have peaks at 0 indicating that the realization is wandering. It does not seem to be stationary: </a:t>
            </a:r>
          </a:p>
          <a:p>
            <a:endParaRPr lang="en-US" dirty="0"/>
          </a:p>
          <a:p>
            <a:r>
              <a:rPr lang="en-US" b="0" i="0" dirty="0">
                <a:solidFill>
                  <a:srgbClr val="0D0D0D"/>
                </a:solidFill>
                <a:effectLst/>
                <a:highlight>
                  <a:srgbClr val="FFFFFF"/>
                </a:highlight>
                <a:latin typeface="Söhne"/>
              </a:rPr>
              <a:t>Stationarity implies that the statistical properties of the data (such as mean, variance, and autocovariance) remain constant over time. The realization shows wandering. However, the ACFs are slowly dampening, maybe indicating that there are some elements of stationarity. </a:t>
            </a:r>
            <a:endParaRPr lang="en-US" dirty="0"/>
          </a:p>
        </p:txBody>
      </p:sp>
      <p:sp>
        <p:nvSpPr>
          <p:cNvPr id="4" name="Slide Number Placeholder 3"/>
          <p:cNvSpPr>
            <a:spLocks noGrp="1"/>
          </p:cNvSpPr>
          <p:nvPr>
            <p:ph type="sldNum" sz="quarter" idx="5"/>
          </p:nvPr>
        </p:nvSpPr>
        <p:spPr/>
        <p:txBody>
          <a:bodyPr/>
          <a:lstStyle/>
          <a:p>
            <a:fld id="{277311C8-8179-7B43-A095-73EE16A3D12D}" type="slidenum">
              <a:rPr lang="en-US" smtClean="0"/>
              <a:t>4</a:t>
            </a:fld>
            <a:endParaRPr lang="en-US"/>
          </a:p>
        </p:txBody>
      </p:sp>
    </p:spTree>
    <p:extLst>
      <p:ext uri="{BB962C8B-B14F-4D97-AF65-F5344CB8AC3E}">
        <p14:creationId xmlns:p14="http://schemas.microsoft.com/office/powerpoint/2010/main" val="22119280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Both countries seem to have upward trending GDP, it looks like the right half of a parabolic curve (may indicate a quadratic root?). The ACFs are slowly dampening, and there is a peak at 0.0 Frequency implying that it is wandering</a:t>
            </a:r>
          </a:p>
        </p:txBody>
      </p:sp>
      <p:sp>
        <p:nvSpPr>
          <p:cNvPr id="4" name="Slide Number Placeholder 3"/>
          <p:cNvSpPr>
            <a:spLocks noGrp="1"/>
          </p:cNvSpPr>
          <p:nvPr>
            <p:ph type="sldNum" sz="quarter" idx="5"/>
          </p:nvPr>
        </p:nvSpPr>
        <p:spPr/>
        <p:txBody>
          <a:bodyPr/>
          <a:lstStyle/>
          <a:p>
            <a:fld id="{277311C8-8179-7B43-A095-73EE16A3D12D}" type="slidenum">
              <a:rPr lang="en-US" smtClean="0"/>
              <a:t>5</a:t>
            </a:fld>
            <a:endParaRPr lang="en-US"/>
          </a:p>
        </p:txBody>
      </p:sp>
    </p:spTree>
    <p:extLst>
      <p:ext uri="{BB962C8B-B14F-4D97-AF65-F5344CB8AC3E}">
        <p14:creationId xmlns:p14="http://schemas.microsoft.com/office/powerpoint/2010/main" val="24995864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The realization for Population seems to be linear for both Mexico and the United States. Like the ACFs and Spectral density for GDP &amp; Life Expectancy, population follows the same pattern of slowly dampening ACFs and peaks near 0 for Spectral Density. </a:t>
            </a:r>
          </a:p>
        </p:txBody>
      </p:sp>
      <p:sp>
        <p:nvSpPr>
          <p:cNvPr id="4" name="Slide Number Placeholder 3"/>
          <p:cNvSpPr>
            <a:spLocks noGrp="1"/>
          </p:cNvSpPr>
          <p:nvPr>
            <p:ph type="sldNum" sz="quarter" idx="5"/>
          </p:nvPr>
        </p:nvSpPr>
        <p:spPr/>
        <p:txBody>
          <a:bodyPr/>
          <a:lstStyle/>
          <a:p>
            <a:fld id="{277311C8-8179-7B43-A095-73EE16A3D12D}" type="slidenum">
              <a:rPr lang="en-US" smtClean="0"/>
              <a:t>6</a:t>
            </a:fld>
            <a:endParaRPr lang="en-US"/>
          </a:p>
        </p:txBody>
      </p:sp>
    </p:spTree>
    <p:extLst>
      <p:ext uri="{BB962C8B-B14F-4D97-AF65-F5344CB8AC3E}">
        <p14:creationId xmlns:p14="http://schemas.microsoft.com/office/powerpoint/2010/main" val="9058363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find ideal ARMA Models, we used BIC instead of AIC - because BIC penalizes and is more defendable</a:t>
            </a:r>
          </a:p>
          <a:p>
            <a:endParaRPr lang="en-US" dirty="0"/>
          </a:p>
          <a:p>
            <a:r>
              <a:rPr lang="en-US" dirty="0"/>
              <a:t>When we zoom in, we can see that the ARMA(5,2) model is very close in its prediction for the 5 years; Only mention ASE</a:t>
            </a:r>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277311C8-8179-7B43-A095-73EE16A3D12D}" type="slidenum">
              <a:rPr lang="en-US" smtClean="0"/>
              <a:t>7</a:t>
            </a:fld>
            <a:endParaRPr lang="en-US"/>
          </a:p>
        </p:txBody>
      </p:sp>
    </p:spTree>
    <p:extLst>
      <p:ext uri="{BB962C8B-B14F-4D97-AF65-F5344CB8AC3E}">
        <p14:creationId xmlns:p14="http://schemas.microsoft.com/office/powerpoint/2010/main" val="39488868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in the zoomed in look, we can see that the 10 year is mostly accurate, but slightly deviates from the actuals in the last 3 to 4 points </a:t>
            </a:r>
          </a:p>
          <a:p>
            <a:endParaRPr lang="en-US" dirty="0"/>
          </a:p>
          <a:p>
            <a:endParaRPr lang="en-US" dirty="0"/>
          </a:p>
        </p:txBody>
      </p:sp>
      <p:sp>
        <p:nvSpPr>
          <p:cNvPr id="4" name="Slide Number Placeholder 3"/>
          <p:cNvSpPr>
            <a:spLocks noGrp="1"/>
          </p:cNvSpPr>
          <p:nvPr>
            <p:ph type="sldNum" sz="quarter" idx="5"/>
          </p:nvPr>
        </p:nvSpPr>
        <p:spPr/>
        <p:txBody>
          <a:bodyPr/>
          <a:lstStyle/>
          <a:p>
            <a:fld id="{277311C8-8179-7B43-A095-73EE16A3D12D}" type="slidenum">
              <a:rPr lang="en-US" smtClean="0"/>
              <a:t>8</a:t>
            </a:fld>
            <a:endParaRPr lang="en-US"/>
          </a:p>
        </p:txBody>
      </p:sp>
    </p:spTree>
    <p:extLst>
      <p:ext uri="{BB962C8B-B14F-4D97-AF65-F5344CB8AC3E}">
        <p14:creationId xmlns:p14="http://schemas.microsoft.com/office/powerpoint/2010/main" val="5597271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Like the first model, the 5 year forecast seems to be mostly accurate</a:t>
            </a:r>
          </a:p>
          <a:p>
            <a:endParaRPr lang="en-US" dirty="0"/>
          </a:p>
          <a:p>
            <a:endParaRPr lang="en-US" dirty="0"/>
          </a:p>
        </p:txBody>
      </p:sp>
      <p:sp>
        <p:nvSpPr>
          <p:cNvPr id="4" name="Slide Number Placeholder 3"/>
          <p:cNvSpPr>
            <a:spLocks noGrp="1"/>
          </p:cNvSpPr>
          <p:nvPr>
            <p:ph type="sldNum" sz="quarter" idx="5"/>
          </p:nvPr>
        </p:nvSpPr>
        <p:spPr/>
        <p:txBody>
          <a:bodyPr/>
          <a:lstStyle/>
          <a:p>
            <a:fld id="{277311C8-8179-7B43-A095-73EE16A3D12D}" type="slidenum">
              <a:rPr lang="en-US" smtClean="0"/>
              <a:t>9</a:t>
            </a:fld>
            <a:endParaRPr lang="en-US"/>
          </a:p>
        </p:txBody>
      </p:sp>
    </p:spTree>
    <p:extLst>
      <p:ext uri="{BB962C8B-B14F-4D97-AF65-F5344CB8AC3E}">
        <p14:creationId xmlns:p14="http://schemas.microsoft.com/office/powerpoint/2010/main" val="9225766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50666DC1-CD27-4874-9484-9D06C59FE4D0}"/>
              </a:ext>
            </a:extLst>
          </p:cNvPr>
          <p:cNvSpPr/>
          <p:nvPr/>
        </p:nvSpPr>
        <p:spPr>
          <a:xfrm>
            <a:off x="0" y="0"/>
            <a:ext cx="12192000" cy="3429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777579F-F417-47C2-AC03-911CCED021DB}"/>
              </a:ext>
            </a:extLst>
          </p:cNvPr>
          <p:cNvSpPr>
            <a:spLocks noGrp="1"/>
          </p:cNvSpPr>
          <p:nvPr>
            <p:ph type="ctrTitle"/>
          </p:nvPr>
        </p:nvSpPr>
        <p:spPr>
          <a:xfrm>
            <a:off x="484552" y="447675"/>
            <a:ext cx="8397511" cy="2714625"/>
          </a:xfrm>
        </p:spPr>
        <p:txBody>
          <a:bodyPr anchor="b">
            <a:normAutofit/>
          </a:bodyPr>
          <a:lstStyle>
            <a:lvl1pPr algn="l">
              <a:defRPr sz="540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1643E600-28DA-4780-9E00-2E12F74FF621}"/>
              </a:ext>
            </a:extLst>
          </p:cNvPr>
          <p:cNvSpPr>
            <a:spLocks noGrp="1"/>
          </p:cNvSpPr>
          <p:nvPr>
            <p:ph type="subTitle" idx="1"/>
          </p:nvPr>
        </p:nvSpPr>
        <p:spPr>
          <a:xfrm>
            <a:off x="484552" y="3602037"/>
            <a:ext cx="8397511" cy="2460625"/>
          </a:xfrm>
        </p:spPr>
        <p:txBody>
          <a:bodyPr>
            <a:normAutofit/>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0E6F1DC-ADFB-42C9-AB34-FCB38C8123FC}"/>
              </a:ext>
            </a:extLst>
          </p:cNvPr>
          <p:cNvSpPr>
            <a:spLocks noGrp="1"/>
          </p:cNvSpPr>
          <p:nvPr>
            <p:ph type="dt" sz="half" idx="10"/>
          </p:nvPr>
        </p:nvSpPr>
        <p:spPr/>
        <p:txBody>
          <a:bodyPr/>
          <a:lstStyle/>
          <a:p>
            <a:fld id="{92538219-6E45-4D12-B767-46F92D5844D4}" type="datetime1">
              <a:rPr lang="en-US" smtClean="0"/>
              <a:t>4/13/24</a:t>
            </a:fld>
            <a:endParaRPr lang="en-US"/>
          </a:p>
        </p:txBody>
      </p:sp>
      <p:sp>
        <p:nvSpPr>
          <p:cNvPr id="5" name="Footer Placeholder 4">
            <a:extLst>
              <a:ext uri="{FF2B5EF4-FFF2-40B4-BE49-F238E27FC236}">
                <a16:creationId xmlns:a16="http://schemas.microsoft.com/office/drawing/2014/main" id="{EE799E6D-BBA8-4A15-94DA-DBE8A4FDE6E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803C82-8719-4FAC-94BF-2A91335FB58A}"/>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1378125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C68A33-CB96-4CB1-9941-753BD0824C9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43EB269-70DF-4510-A313-336226558E5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01EA3CC-B2DC-4E87-826C-B885A7E62819}"/>
              </a:ext>
            </a:extLst>
          </p:cNvPr>
          <p:cNvSpPr>
            <a:spLocks noGrp="1"/>
          </p:cNvSpPr>
          <p:nvPr>
            <p:ph type="dt" sz="half" idx="10"/>
          </p:nvPr>
        </p:nvSpPr>
        <p:spPr/>
        <p:txBody>
          <a:bodyPr/>
          <a:lstStyle/>
          <a:p>
            <a:fld id="{836430B8-6059-41E5-A5DC-C07A76F5859A}" type="datetime1">
              <a:rPr lang="en-US" smtClean="0"/>
              <a:t>4/13/24</a:t>
            </a:fld>
            <a:endParaRPr lang="en-US"/>
          </a:p>
        </p:txBody>
      </p:sp>
      <p:sp>
        <p:nvSpPr>
          <p:cNvPr id="5" name="Footer Placeholder 4">
            <a:extLst>
              <a:ext uri="{FF2B5EF4-FFF2-40B4-BE49-F238E27FC236}">
                <a16:creationId xmlns:a16="http://schemas.microsoft.com/office/drawing/2014/main" id="{7AF37F52-A7C4-4E21-A12A-02546D4775A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C66031F-5A79-48A7-8EDC-DDD9A9E4B9FC}"/>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23831223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9188483-96C4-4E9C-AA6A-E70005461AEE}"/>
              </a:ext>
            </a:extLst>
          </p:cNvPr>
          <p:cNvSpPr/>
          <p:nvPr/>
        </p:nvSpPr>
        <p:spPr>
          <a:xfrm>
            <a:off x="9144000" y="0"/>
            <a:ext cx="3048000" cy="685466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Vertical Title 1">
            <a:extLst>
              <a:ext uri="{FF2B5EF4-FFF2-40B4-BE49-F238E27FC236}">
                <a16:creationId xmlns:a16="http://schemas.microsoft.com/office/drawing/2014/main" id="{0E4FCD54-7F0B-446E-9998-93E7BD7CE74D}"/>
              </a:ext>
            </a:extLst>
          </p:cNvPr>
          <p:cNvSpPr>
            <a:spLocks noGrp="1"/>
          </p:cNvSpPr>
          <p:nvPr>
            <p:ph type="title" orient="vert"/>
          </p:nvPr>
        </p:nvSpPr>
        <p:spPr>
          <a:xfrm>
            <a:off x="9534222" y="365125"/>
            <a:ext cx="2238678"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0766238-BBF1-4672-BC09-746C6967E5DF}"/>
              </a:ext>
            </a:extLst>
          </p:cNvPr>
          <p:cNvSpPr>
            <a:spLocks noGrp="1"/>
          </p:cNvSpPr>
          <p:nvPr>
            <p:ph type="body" orient="vert" idx="1"/>
          </p:nvPr>
        </p:nvSpPr>
        <p:spPr>
          <a:xfrm>
            <a:off x="484552" y="365125"/>
            <a:ext cx="8374062"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F8F32A5-B67B-45C1-B454-12E9FBE0C869}"/>
              </a:ext>
            </a:extLst>
          </p:cNvPr>
          <p:cNvSpPr>
            <a:spLocks noGrp="1"/>
          </p:cNvSpPr>
          <p:nvPr>
            <p:ph type="dt" sz="half" idx="10"/>
          </p:nvPr>
        </p:nvSpPr>
        <p:spPr/>
        <p:txBody>
          <a:bodyPr/>
          <a:lstStyle/>
          <a:p>
            <a:fld id="{A09D0CB7-D16E-4358-B7F4-EA4A24554592}" type="datetime1">
              <a:rPr lang="en-US" smtClean="0"/>
              <a:t>4/13/24</a:t>
            </a:fld>
            <a:endParaRPr lang="en-US"/>
          </a:p>
        </p:txBody>
      </p:sp>
      <p:sp>
        <p:nvSpPr>
          <p:cNvPr id="5" name="Footer Placeholder 4">
            <a:extLst>
              <a:ext uri="{FF2B5EF4-FFF2-40B4-BE49-F238E27FC236}">
                <a16:creationId xmlns:a16="http://schemas.microsoft.com/office/drawing/2014/main" id="{48E91896-9441-4636-89D5-84E5932A1EDB}"/>
              </a:ext>
            </a:extLst>
          </p:cNvPr>
          <p:cNvSpPr>
            <a:spLocks noGrp="1"/>
          </p:cNvSpPr>
          <p:nvPr>
            <p:ph type="ftr" sz="quarter" idx="11"/>
          </p:nvPr>
        </p:nvSpPr>
        <p:spPr>
          <a:xfrm>
            <a:off x="3228110" y="6356350"/>
            <a:ext cx="4114800" cy="365125"/>
          </a:xfrm>
        </p:spPr>
        <p:txBody>
          <a:bodyPr/>
          <a:lstStyle/>
          <a:p>
            <a:endParaRPr lang="en-US"/>
          </a:p>
        </p:txBody>
      </p:sp>
      <p:sp>
        <p:nvSpPr>
          <p:cNvPr id="6" name="Slide Number Placeholder 5">
            <a:extLst>
              <a:ext uri="{FF2B5EF4-FFF2-40B4-BE49-F238E27FC236}">
                <a16:creationId xmlns:a16="http://schemas.microsoft.com/office/drawing/2014/main" id="{88937DFE-7F48-4EB0-83BC-A93F342D2618}"/>
              </a:ext>
            </a:extLst>
          </p:cNvPr>
          <p:cNvSpPr>
            <a:spLocks noGrp="1"/>
          </p:cNvSpPr>
          <p:nvPr>
            <p:ph type="sldNum" sz="quarter" idx="12"/>
          </p:nvPr>
        </p:nvSpPr>
        <p:spPr/>
        <p:txBody>
          <a:bodyPr/>
          <a:lstStyle>
            <a:lvl1pPr>
              <a:defRPr>
                <a:solidFill>
                  <a:schemeClr val="bg1">
                    <a:alpha val="80000"/>
                  </a:schemeClr>
                </a:solidFill>
              </a:defRPr>
            </a:lvl1pPr>
          </a:lstStyle>
          <a:p>
            <a:fld id="{1F646F3F-274D-499B-ABBE-824EB4ABDC3D}" type="slidenum">
              <a:rPr lang="en-US" smtClean="0"/>
              <a:pPr/>
              <a:t>‹#›</a:t>
            </a:fld>
            <a:endParaRPr lang="en-US"/>
          </a:p>
        </p:txBody>
      </p:sp>
    </p:spTree>
    <p:extLst>
      <p:ext uri="{BB962C8B-B14F-4D97-AF65-F5344CB8AC3E}">
        <p14:creationId xmlns:p14="http://schemas.microsoft.com/office/powerpoint/2010/main" val="38574276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59CF16-986E-4D90-AA40-CDB46E23320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A6F14DA-A783-43BC-8F15-95408B89DE0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58C48B6-C394-452A-94D9-D4802755D841}"/>
              </a:ext>
            </a:extLst>
          </p:cNvPr>
          <p:cNvSpPr>
            <a:spLocks noGrp="1"/>
          </p:cNvSpPr>
          <p:nvPr>
            <p:ph type="dt" sz="half" idx="10"/>
          </p:nvPr>
        </p:nvSpPr>
        <p:spPr/>
        <p:txBody>
          <a:bodyPr/>
          <a:lstStyle/>
          <a:p>
            <a:fld id="{8BB296A2-D8F0-4E17-BFD0-A6C902250D59}" type="datetime1">
              <a:rPr lang="en-US" smtClean="0"/>
              <a:t>4/13/24</a:t>
            </a:fld>
            <a:endParaRPr lang="en-US"/>
          </a:p>
        </p:txBody>
      </p:sp>
      <p:sp>
        <p:nvSpPr>
          <p:cNvPr id="5" name="Footer Placeholder 4">
            <a:extLst>
              <a:ext uri="{FF2B5EF4-FFF2-40B4-BE49-F238E27FC236}">
                <a16:creationId xmlns:a16="http://schemas.microsoft.com/office/drawing/2014/main" id="{43858A8A-3DD0-41C8-9F48-F4309FA1957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3706C92-7C02-4D34-B3E5-D549A7A36BD3}"/>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3079728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266F9FA-E6B8-4CFC-B3F1-0C075546EE33}"/>
              </a:ext>
            </a:extLst>
          </p:cNvPr>
          <p:cNvSpPr/>
          <p:nvPr/>
        </p:nvSpPr>
        <p:spPr>
          <a:xfrm>
            <a:off x="0" y="0"/>
            <a:ext cx="12192000" cy="3429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F16F270-B2AA-4935-885F-5924B1F63A3E}"/>
              </a:ext>
            </a:extLst>
          </p:cNvPr>
          <p:cNvSpPr>
            <a:spLocks noGrp="1"/>
          </p:cNvSpPr>
          <p:nvPr>
            <p:ph type="title"/>
          </p:nvPr>
        </p:nvSpPr>
        <p:spPr>
          <a:xfrm>
            <a:off x="484552" y="457200"/>
            <a:ext cx="10862898" cy="2724151"/>
          </a:xfrm>
        </p:spPr>
        <p:txBody>
          <a:bodyPr anchor="b">
            <a:normAutofit/>
          </a:bodyPr>
          <a:lstStyle>
            <a:lvl1pPr>
              <a:defRPr sz="5400"/>
            </a:lvl1pPr>
          </a:lstStyle>
          <a:p>
            <a:r>
              <a:rPr lang="en-US"/>
              <a:t>Click to edit Master title style</a:t>
            </a:r>
          </a:p>
        </p:txBody>
      </p:sp>
      <p:sp>
        <p:nvSpPr>
          <p:cNvPr id="3" name="Text Placeholder 2">
            <a:extLst>
              <a:ext uri="{FF2B5EF4-FFF2-40B4-BE49-F238E27FC236}">
                <a16:creationId xmlns:a16="http://schemas.microsoft.com/office/drawing/2014/main" id="{A522658E-3D87-4D5A-A602-847153CC4845}"/>
              </a:ext>
            </a:extLst>
          </p:cNvPr>
          <p:cNvSpPr>
            <a:spLocks noGrp="1"/>
          </p:cNvSpPr>
          <p:nvPr>
            <p:ph type="body" idx="1"/>
          </p:nvPr>
        </p:nvSpPr>
        <p:spPr>
          <a:xfrm>
            <a:off x="484552" y="3695701"/>
            <a:ext cx="10862898" cy="2393950"/>
          </a:xfrm>
        </p:spPr>
        <p:txBody>
          <a:bodyPr>
            <a:normAutofit/>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FAB1D84-A229-45B1-BD42-0DC0CE9F8DE9}"/>
              </a:ext>
            </a:extLst>
          </p:cNvPr>
          <p:cNvSpPr>
            <a:spLocks noGrp="1"/>
          </p:cNvSpPr>
          <p:nvPr>
            <p:ph type="dt" sz="half" idx="10"/>
          </p:nvPr>
        </p:nvSpPr>
        <p:spPr/>
        <p:txBody>
          <a:bodyPr/>
          <a:lstStyle/>
          <a:p>
            <a:fld id="{D9108C9C-1ACB-4C84-A002-C7E0E45B937A}" type="datetime1">
              <a:rPr lang="en-US" smtClean="0"/>
              <a:t>4/13/24</a:t>
            </a:fld>
            <a:endParaRPr lang="en-US"/>
          </a:p>
        </p:txBody>
      </p:sp>
      <p:sp>
        <p:nvSpPr>
          <p:cNvPr id="5" name="Footer Placeholder 4">
            <a:extLst>
              <a:ext uri="{FF2B5EF4-FFF2-40B4-BE49-F238E27FC236}">
                <a16:creationId xmlns:a16="http://schemas.microsoft.com/office/drawing/2014/main" id="{2664EEF4-D461-49D7-8F24-8BFE2444B6D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44055A-7488-4646-9E88-692036EA22DE}"/>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2915937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0F1F74-ED26-4F8B-BF51-3533D8404E5A}"/>
              </a:ext>
            </a:extLst>
          </p:cNvPr>
          <p:cNvSpPr>
            <a:spLocks noGrp="1"/>
          </p:cNvSpPr>
          <p:nvPr>
            <p:ph type="title"/>
          </p:nvPr>
        </p:nvSpPr>
        <p:spPr>
          <a:xfrm>
            <a:off x="484552" y="365760"/>
            <a:ext cx="11264536" cy="1687513"/>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F201D2D7-7F18-43E0-9B2E-3FCD83CC83BC}"/>
              </a:ext>
            </a:extLst>
          </p:cNvPr>
          <p:cNvSpPr>
            <a:spLocks noGrp="1"/>
          </p:cNvSpPr>
          <p:nvPr>
            <p:ph sz="half" idx="1"/>
          </p:nvPr>
        </p:nvSpPr>
        <p:spPr>
          <a:xfrm>
            <a:off x="484552" y="2552699"/>
            <a:ext cx="5323703" cy="36242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FCBBB66-EB7D-4F8C-9C78-1D1C88846469}"/>
              </a:ext>
            </a:extLst>
          </p:cNvPr>
          <p:cNvSpPr>
            <a:spLocks noGrp="1"/>
          </p:cNvSpPr>
          <p:nvPr>
            <p:ph sz="half" idx="2"/>
          </p:nvPr>
        </p:nvSpPr>
        <p:spPr>
          <a:xfrm>
            <a:off x="6270162" y="2552699"/>
            <a:ext cx="5323703" cy="36242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7A684E6-393D-4587-AA45-E6734FB47AEC}"/>
              </a:ext>
            </a:extLst>
          </p:cNvPr>
          <p:cNvSpPr>
            <a:spLocks noGrp="1"/>
          </p:cNvSpPr>
          <p:nvPr>
            <p:ph type="dt" sz="half" idx="10"/>
          </p:nvPr>
        </p:nvSpPr>
        <p:spPr/>
        <p:txBody>
          <a:bodyPr/>
          <a:lstStyle/>
          <a:p>
            <a:fld id="{F49AF2A5-B297-4977-9E5B-4D3050E23689}" type="datetime1">
              <a:rPr lang="en-US" smtClean="0"/>
              <a:t>4/13/24</a:t>
            </a:fld>
            <a:endParaRPr lang="en-US"/>
          </a:p>
        </p:txBody>
      </p:sp>
      <p:sp>
        <p:nvSpPr>
          <p:cNvPr id="6" name="Footer Placeholder 5">
            <a:extLst>
              <a:ext uri="{FF2B5EF4-FFF2-40B4-BE49-F238E27FC236}">
                <a16:creationId xmlns:a16="http://schemas.microsoft.com/office/drawing/2014/main" id="{0A1D8EE0-0333-4ABC-AE18-10DD5071CF2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F452369-A8F0-4709-8372-B420A67DB7CC}"/>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15955384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291592-4621-4D72-BC2D-F2C439F81B81}"/>
              </a:ext>
            </a:extLst>
          </p:cNvPr>
          <p:cNvSpPr>
            <a:spLocks noGrp="1"/>
          </p:cNvSpPr>
          <p:nvPr>
            <p:ph type="title"/>
          </p:nvPr>
        </p:nvSpPr>
        <p:spPr>
          <a:xfrm>
            <a:off x="484552" y="365759"/>
            <a:ext cx="10870836" cy="1691640"/>
          </a:xfrm>
        </p:spPr>
        <p:txBody>
          <a:bodyPr/>
          <a:lstStyle/>
          <a:p>
            <a:r>
              <a:rPr lang="en-US"/>
              <a:t>Click to edit Master title style</a:t>
            </a:r>
          </a:p>
        </p:txBody>
      </p:sp>
      <p:sp>
        <p:nvSpPr>
          <p:cNvPr id="3" name="Text Placeholder 2">
            <a:extLst>
              <a:ext uri="{FF2B5EF4-FFF2-40B4-BE49-F238E27FC236}">
                <a16:creationId xmlns:a16="http://schemas.microsoft.com/office/drawing/2014/main" id="{F4B823F5-0A90-4666-BE88-2BE0D0A61603}"/>
              </a:ext>
            </a:extLst>
          </p:cNvPr>
          <p:cNvSpPr>
            <a:spLocks noGrp="1"/>
          </p:cNvSpPr>
          <p:nvPr>
            <p:ph type="body" idx="1"/>
          </p:nvPr>
        </p:nvSpPr>
        <p:spPr>
          <a:xfrm>
            <a:off x="484552" y="2436473"/>
            <a:ext cx="5332026" cy="823912"/>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2EC6A7C-6260-463D-B3FD-71A07ACD0669}"/>
              </a:ext>
            </a:extLst>
          </p:cNvPr>
          <p:cNvSpPr>
            <a:spLocks noGrp="1"/>
          </p:cNvSpPr>
          <p:nvPr>
            <p:ph sz="half" idx="2"/>
          </p:nvPr>
        </p:nvSpPr>
        <p:spPr>
          <a:xfrm>
            <a:off x="484552" y="3409051"/>
            <a:ext cx="5332026" cy="27806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BF2AF8D-90ED-4512-9423-C91BF73A99B2}"/>
              </a:ext>
            </a:extLst>
          </p:cNvPr>
          <p:cNvSpPr>
            <a:spLocks noGrp="1"/>
          </p:cNvSpPr>
          <p:nvPr>
            <p:ph type="body" sz="quarter" idx="3"/>
          </p:nvPr>
        </p:nvSpPr>
        <p:spPr>
          <a:xfrm>
            <a:off x="6270162" y="2436473"/>
            <a:ext cx="5358285" cy="823912"/>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ED838EA-E20D-4CC3-83C2-AFE0DE9F7376}"/>
              </a:ext>
            </a:extLst>
          </p:cNvPr>
          <p:cNvSpPr>
            <a:spLocks noGrp="1"/>
          </p:cNvSpPr>
          <p:nvPr>
            <p:ph sz="quarter" idx="4"/>
          </p:nvPr>
        </p:nvSpPr>
        <p:spPr>
          <a:xfrm>
            <a:off x="6270162" y="3409051"/>
            <a:ext cx="5358285" cy="27806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3603F8A-08E1-4160-9B7E-E0CA4BF8EC3C}"/>
              </a:ext>
            </a:extLst>
          </p:cNvPr>
          <p:cNvSpPr>
            <a:spLocks noGrp="1"/>
          </p:cNvSpPr>
          <p:nvPr>
            <p:ph type="dt" sz="half" idx="10"/>
          </p:nvPr>
        </p:nvSpPr>
        <p:spPr/>
        <p:txBody>
          <a:bodyPr/>
          <a:lstStyle/>
          <a:p>
            <a:fld id="{70127434-4794-409A-9547-04789BA47588}" type="datetime1">
              <a:rPr lang="en-US" smtClean="0"/>
              <a:t>4/13/24</a:t>
            </a:fld>
            <a:endParaRPr lang="en-US"/>
          </a:p>
        </p:txBody>
      </p:sp>
      <p:sp>
        <p:nvSpPr>
          <p:cNvPr id="8" name="Footer Placeholder 7">
            <a:extLst>
              <a:ext uri="{FF2B5EF4-FFF2-40B4-BE49-F238E27FC236}">
                <a16:creationId xmlns:a16="http://schemas.microsoft.com/office/drawing/2014/main" id="{118291AB-3C5C-4BE1-9E50-02F4893363E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A596E64-CD6C-4CF7-8624-FA4AE9760EEB}"/>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30677352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3562B3-06A0-4F2F-96EC-A062DAE2FE7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8FC0095-49F0-4A83-AE8C-9D13E15C2BD8}"/>
              </a:ext>
            </a:extLst>
          </p:cNvPr>
          <p:cNvSpPr>
            <a:spLocks noGrp="1"/>
          </p:cNvSpPr>
          <p:nvPr>
            <p:ph type="dt" sz="half" idx="10"/>
          </p:nvPr>
        </p:nvSpPr>
        <p:spPr/>
        <p:txBody>
          <a:bodyPr/>
          <a:lstStyle/>
          <a:p>
            <a:fld id="{85658635-357A-4E3D-B824-A5CEFDB8449C}" type="datetime1">
              <a:rPr lang="en-US" smtClean="0"/>
              <a:t>4/13/24</a:t>
            </a:fld>
            <a:endParaRPr lang="en-US"/>
          </a:p>
        </p:txBody>
      </p:sp>
      <p:sp>
        <p:nvSpPr>
          <p:cNvPr id="4" name="Footer Placeholder 3">
            <a:extLst>
              <a:ext uri="{FF2B5EF4-FFF2-40B4-BE49-F238E27FC236}">
                <a16:creationId xmlns:a16="http://schemas.microsoft.com/office/drawing/2014/main" id="{61824898-D4EA-497A-8FC8-43E0D0213BE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44821F6-2C08-450C-A18C-702D7384292F}"/>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29860167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3FFE119-5FCA-4D9C-9C07-1B81A0BF3BFF}"/>
              </a:ext>
            </a:extLst>
          </p:cNvPr>
          <p:cNvSpPr>
            <a:spLocks noGrp="1"/>
          </p:cNvSpPr>
          <p:nvPr>
            <p:ph type="dt" sz="half" idx="10"/>
          </p:nvPr>
        </p:nvSpPr>
        <p:spPr/>
        <p:txBody>
          <a:bodyPr/>
          <a:lstStyle/>
          <a:p>
            <a:fld id="{7E86FF77-2719-4AD0-8740-0B90FF5D1EFB}" type="datetime1">
              <a:rPr lang="en-US" smtClean="0"/>
              <a:t>4/13/24</a:t>
            </a:fld>
            <a:endParaRPr lang="en-US"/>
          </a:p>
        </p:txBody>
      </p:sp>
      <p:sp>
        <p:nvSpPr>
          <p:cNvPr id="3" name="Footer Placeholder 2">
            <a:extLst>
              <a:ext uri="{FF2B5EF4-FFF2-40B4-BE49-F238E27FC236}">
                <a16:creationId xmlns:a16="http://schemas.microsoft.com/office/drawing/2014/main" id="{2A2C5995-6284-4D7F-AB1C-CA8FE63A786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11E4B0D-9C21-48D0-9438-C473706814B3}"/>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1991769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27" name="Group 26">
            <a:extLst>
              <a:ext uri="{FF2B5EF4-FFF2-40B4-BE49-F238E27FC236}">
                <a16:creationId xmlns:a16="http://schemas.microsoft.com/office/drawing/2014/main" id="{90AF76DA-8F95-47D9-9EB6-B1EC93437387}"/>
              </a:ext>
            </a:extLst>
          </p:cNvPr>
          <p:cNvGrpSpPr/>
          <p:nvPr/>
        </p:nvGrpSpPr>
        <p:grpSpPr>
          <a:xfrm>
            <a:off x="2" y="0"/>
            <a:ext cx="6095998" cy="6858002"/>
            <a:chOff x="1" y="4563942"/>
            <a:chExt cx="12192005" cy="2294060"/>
          </a:xfrm>
        </p:grpSpPr>
        <p:sp>
          <p:nvSpPr>
            <p:cNvPr id="28" name="Rectangle 27">
              <a:extLst>
                <a:ext uri="{FF2B5EF4-FFF2-40B4-BE49-F238E27FC236}">
                  <a16:creationId xmlns:a16="http://schemas.microsoft.com/office/drawing/2014/main" id="{31355B14-077B-4BA1-962D-6E97D93FFCCC}"/>
                </a:ext>
              </a:extLst>
            </p:cNvPr>
            <p:cNvSpPr/>
            <p:nvPr/>
          </p:nvSpPr>
          <p:spPr>
            <a:xfrm>
              <a:off x="10" y="4563942"/>
              <a:ext cx="12191996" cy="22940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7230B99F-AC6F-4973-A35E-16C87C38711D}"/>
                </a:ext>
              </a:extLst>
            </p:cNvPr>
            <p:cNvSpPr/>
            <p:nvPr/>
          </p:nvSpPr>
          <p:spPr>
            <a:xfrm>
              <a:off x="1" y="4563942"/>
              <a:ext cx="12192000" cy="2294060"/>
            </a:xfrm>
            <a:prstGeom prst="rect">
              <a:avLst/>
            </a:prstGeom>
            <a:solidFill>
              <a:srgbClr val="FFFF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Rectangle 24">
            <a:extLst>
              <a:ext uri="{FF2B5EF4-FFF2-40B4-BE49-F238E27FC236}">
                <a16:creationId xmlns:a16="http://schemas.microsoft.com/office/drawing/2014/main" id="{58E41614-9483-47F8-A429-FB0D1C5AA89A}"/>
              </a:ext>
            </a:extLst>
          </p:cNvPr>
          <p:cNvSpPr/>
          <p:nvPr/>
        </p:nvSpPr>
        <p:spPr>
          <a:xfrm>
            <a:off x="0" y="0"/>
            <a:ext cx="6095999" cy="22911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6B5E91C-3C4F-40A2-BCC6-918D3BEDD24B}"/>
              </a:ext>
            </a:extLst>
          </p:cNvPr>
          <p:cNvSpPr>
            <a:spLocks noGrp="1"/>
          </p:cNvSpPr>
          <p:nvPr>
            <p:ph type="title"/>
          </p:nvPr>
        </p:nvSpPr>
        <p:spPr>
          <a:xfrm>
            <a:off x="484552" y="457200"/>
            <a:ext cx="5287234" cy="1600200"/>
          </a:xfrm>
        </p:spPr>
        <p:txBody>
          <a:bodyPr anchor="b">
            <a:normAutofit/>
          </a:bodyPr>
          <a:lstStyle>
            <a:lvl1pPr>
              <a:defRPr sz="3600"/>
            </a:lvl1pPr>
          </a:lstStyle>
          <a:p>
            <a:r>
              <a:rPr lang="en-US"/>
              <a:t>Click to edit Master title style</a:t>
            </a:r>
          </a:p>
        </p:txBody>
      </p:sp>
      <p:sp>
        <p:nvSpPr>
          <p:cNvPr id="3" name="Content Placeholder 2">
            <a:extLst>
              <a:ext uri="{FF2B5EF4-FFF2-40B4-BE49-F238E27FC236}">
                <a16:creationId xmlns:a16="http://schemas.microsoft.com/office/drawing/2014/main" id="{8330F113-1C61-4F74-BD5B-727668BBEAFC}"/>
              </a:ext>
            </a:extLst>
          </p:cNvPr>
          <p:cNvSpPr>
            <a:spLocks noGrp="1"/>
          </p:cNvSpPr>
          <p:nvPr>
            <p:ph idx="1"/>
          </p:nvPr>
        </p:nvSpPr>
        <p:spPr>
          <a:xfrm>
            <a:off x="6270162" y="457201"/>
            <a:ext cx="5085226" cy="54038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10EB228-A180-4DF6-9D5B-2CF86B6B9BB0}"/>
              </a:ext>
            </a:extLst>
          </p:cNvPr>
          <p:cNvSpPr>
            <a:spLocks noGrp="1"/>
          </p:cNvSpPr>
          <p:nvPr>
            <p:ph type="body" sz="half" idx="2"/>
          </p:nvPr>
        </p:nvSpPr>
        <p:spPr>
          <a:xfrm>
            <a:off x="484552" y="2514600"/>
            <a:ext cx="5287234" cy="3354388"/>
          </a:xfrm>
        </p:spPr>
        <p:txBody>
          <a:bodyPr>
            <a:normAutofit/>
          </a:bodyPr>
          <a:lstStyle>
            <a:lvl1pPr marL="0" indent="0">
              <a:buNone/>
              <a:defRPr sz="2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A913719-D65D-4BAE-97B7-FAE8F39982EF}"/>
              </a:ext>
            </a:extLst>
          </p:cNvPr>
          <p:cNvSpPr>
            <a:spLocks noGrp="1"/>
          </p:cNvSpPr>
          <p:nvPr>
            <p:ph type="dt" sz="half" idx="10"/>
          </p:nvPr>
        </p:nvSpPr>
        <p:spPr/>
        <p:txBody>
          <a:bodyPr/>
          <a:lstStyle/>
          <a:p>
            <a:fld id="{6E441C83-1089-48B9-8B65-293D4C236D35}" type="datetime1">
              <a:rPr lang="en-US" smtClean="0"/>
              <a:t>4/13/24</a:t>
            </a:fld>
            <a:endParaRPr lang="en-US"/>
          </a:p>
        </p:txBody>
      </p:sp>
      <p:sp>
        <p:nvSpPr>
          <p:cNvPr id="6" name="Footer Placeholder 5">
            <a:extLst>
              <a:ext uri="{FF2B5EF4-FFF2-40B4-BE49-F238E27FC236}">
                <a16:creationId xmlns:a16="http://schemas.microsoft.com/office/drawing/2014/main" id="{F747F5BB-DC3C-45D1-A0D2-05168FECA25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C344BA3-19DB-4072-9A2C-08C92361AF9C}"/>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21078274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B0A6909D-DC0B-4221-8140-21E981D896AF}"/>
              </a:ext>
            </a:extLst>
          </p:cNvPr>
          <p:cNvGrpSpPr/>
          <p:nvPr/>
        </p:nvGrpSpPr>
        <p:grpSpPr>
          <a:xfrm>
            <a:off x="2" y="0"/>
            <a:ext cx="6095998" cy="6858002"/>
            <a:chOff x="1" y="4563942"/>
            <a:chExt cx="12192005" cy="2294060"/>
          </a:xfrm>
        </p:grpSpPr>
        <p:sp>
          <p:nvSpPr>
            <p:cNvPr id="9" name="Rectangle 8">
              <a:extLst>
                <a:ext uri="{FF2B5EF4-FFF2-40B4-BE49-F238E27FC236}">
                  <a16:creationId xmlns:a16="http://schemas.microsoft.com/office/drawing/2014/main" id="{53D581C2-F39E-4958-A3F3-BB65AB1C5E66}"/>
                </a:ext>
              </a:extLst>
            </p:cNvPr>
            <p:cNvSpPr/>
            <p:nvPr/>
          </p:nvSpPr>
          <p:spPr>
            <a:xfrm>
              <a:off x="10" y="4563942"/>
              <a:ext cx="12191996" cy="22940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FD77040-27EF-4D2C-8D34-32337B0C8544}"/>
                </a:ext>
              </a:extLst>
            </p:cNvPr>
            <p:cNvSpPr/>
            <p:nvPr/>
          </p:nvSpPr>
          <p:spPr>
            <a:xfrm>
              <a:off x="1" y="4563942"/>
              <a:ext cx="12192000" cy="2294060"/>
            </a:xfrm>
            <a:prstGeom prst="rect">
              <a:avLst/>
            </a:prstGeom>
            <a:solidFill>
              <a:srgbClr val="FFFF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Rectangle 10">
            <a:extLst>
              <a:ext uri="{FF2B5EF4-FFF2-40B4-BE49-F238E27FC236}">
                <a16:creationId xmlns:a16="http://schemas.microsoft.com/office/drawing/2014/main" id="{E1A26D20-69F8-4BBC-98C0-BEB470AB8284}"/>
              </a:ext>
            </a:extLst>
          </p:cNvPr>
          <p:cNvSpPr/>
          <p:nvPr/>
        </p:nvSpPr>
        <p:spPr>
          <a:xfrm>
            <a:off x="0" y="0"/>
            <a:ext cx="6095999" cy="22911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547B6BC-4B2A-4001-9634-47473F82701E}"/>
              </a:ext>
            </a:extLst>
          </p:cNvPr>
          <p:cNvSpPr>
            <a:spLocks noGrp="1"/>
          </p:cNvSpPr>
          <p:nvPr>
            <p:ph type="title"/>
          </p:nvPr>
        </p:nvSpPr>
        <p:spPr>
          <a:xfrm>
            <a:off x="484552" y="457200"/>
            <a:ext cx="5211519" cy="1600200"/>
          </a:xfrm>
        </p:spPr>
        <p:txBody>
          <a:bodyPr anchor="b">
            <a:normAutofit/>
          </a:bodyPr>
          <a:lstStyle>
            <a:lvl1pPr>
              <a:defRPr sz="3600"/>
            </a:lvl1pPr>
          </a:lstStyle>
          <a:p>
            <a:r>
              <a:rPr lang="en-US"/>
              <a:t>Click to edit Master title style</a:t>
            </a:r>
          </a:p>
        </p:txBody>
      </p:sp>
      <p:sp>
        <p:nvSpPr>
          <p:cNvPr id="3" name="Picture Placeholder 2">
            <a:extLst>
              <a:ext uri="{FF2B5EF4-FFF2-40B4-BE49-F238E27FC236}">
                <a16:creationId xmlns:a16="http://schemas.microsoft.com/office/drawing/2014/main" id="{0497D074-2CCB-4AB8-A7A0-7847D3C1EF8A}"/>
              </a:ext>
            </a:extLst>
          </p:cNvPr>
          <p:cNvSpPr>
            <a:spLocks noGrp="1"/>
          </p:cNvSpPr>
          <p:nvPr>
            <p:ph type="pic" idx="1"/>
          </p:nvPr>
        </p:nvSpPr>
        <p:spPr>
          <a:xfrm>
            <a:off x="6270162" y="457201"/>
            <a:ext cx="5085226"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51FB94BD-D906-4213-9F31-1BE17A86F926}"/>
              </a:ext>
            </a:extLst>
          </p:cNvPr>
          <p:cNvSpPr>
            <a:spLocks noGrp="1"/>
          </p:cNvSpPr>
          <p:nvPr>
            <p:ph type="body" sz="half" idx="2"/>
          </p:nvPr>
        </p:nvSpPr>
        <p:spPr>
          <a:xfrm>
            <a:off x="484552" y="2514600"/>
            <a:ext cx="5211519" cy="3354388"/>
          </a:xfrm>
        </p:spPr>
        <p:txBody>
          <a:bodyPr>
            <a:normAutofit/>
          </a:bodyPr>
          <a:lstStyle>
            <a:lvl1pPr marL="0" indent="0">
              <a:buNone/>
              <a:defRPr sz="2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C1B8431-70CB-4E9F-8A49-CDFF18554212}"/>
              </a:ext>
            </a:extLst>
          </p:cNvPr>
          <p:cNvSpPr>
            <a:spLocks noGrp="1"/>
          </p:cNvSpPr>
          <p:nvPr>
            <p:ph type="dt" sz="half" idx="10"/>
          </p:nvPr>
        </p:nvSpPr>
        <p:spPr/>
        <p:txBody>
          <a:bodyPr/>
          <a:lstStyle/>
          <a:p>
            <a:fld id="{D162FE45-CC1E-47DB-8B82-6CF0636FBDB8}" type="datetime1">
              <a:rPr lang="en-US" smtClean="0"/>
              <a:t>4/13/24</a:t>
            </a:fld>
            <a:endParaRPr lang="en-US"/>
          </a:p>
        </p:txBody>
      </p:sp>
      <p:sp>
        <p:nvSpPr>
          <p:cNvPr id="6" name="Footer Placeholder 5">
            <a:extLst>
              <a:ext uri="{FF2B5EF4-FFF2-40B4-BE49-F238E27FC236}">
                <a16:creationId xmlns:a16="http://schemas.microsoft.com/office/drawing/2014/main" id="{ADD2F293-170E-410E-88BF-187A63C5E05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BED93A2-588D-43B5-B6FA-0B7892E6E138}"/>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20108655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A26A151-13BF-4305-A6DC-9DC7C9877195}"/>
              </a:ext>
            </a:extLst>
          </p:cNvPr>
          <p:cNvSpPr/>
          <p:nvPr/>
        </p:nvSpPr>
        <p:spPr>
          <a:xfrm>
            <a:off x="0" y="0"/>
            <a:ext cx="12192000" cy="22911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3DEE6AE3-3BCC-4B3B-AC4E-60F91014449A}"/>
              </a:ext>
            </a:extLst>
          </p:cNvPr>
          <p:cNvSpPr>
            <a:spLocks noGrp="1"/>
          </p:cNvSpPr>
          <p:nvPr>
            <p:ph type="title"/>
          </p:nvPr>
        </p:nvSpPr>
        <p:spPr>
          <a:xfrm>
            <a:off x="484552" y="365125"/>
            <a:ext cx="10869248" cy="1687513"/>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a:extLst>
              <a:ext uri="{FF2B5EF4-FFF2-40B4-BE49-F238E27FC236}">
                <a16:creationId xmlns:a16="http://schemas.microsoft.com/office/drawing/2014/main" id="{84CB514A-E7EA-41A8-ADBA-85CA1DF6D349}"/>
              </a:ext>
            </a:extLst>
          </p:cNvPr>
          <p:cNvSpPr>
            <a:spLocks noGrp="1"/>
          </p:cNvSpPr>
          <p:nvPr>
            <p:ph type="body" idx="1"/>
          </p:nvPr>
        </p:nvSpPr>
        <p:spPr>
          <a:xfrm>
            <a:off x="484552" y="2576513"/>
            <a:ext cx="10869248" cy="360045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19CB0BD-D6E3-4B3D-BCBB-6FECA5D6323C}"/>
              </a:ext>
            </a:extLst>
          </p:cNvPr>
          <p:cNvSpPr>
            <a:spLocks noGrp="1"/>
          </p:cNvSpPr>
          <p:nvPr>
            <p:ph type="dt" sz="half" idx="2"/>
          </p:nvPr>
        </p:nvSpPr>
        <p:spPr>
          <a:xfrm>
            <a:off x="146221" y="6357208"/>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51FC8E16-3C03-4238-9C6F-B34F3D10F77E}" type="datetime1">
              <a:rPr lang="en-US" smtClean="0"/>
              <a:t>4/13/24</a:t>
            </a:fld>
            <a:endParaRPr lang="en-US"/>
          </a:p>
        </p:txBody>
      </p:sp>
      <p:sp>
        <p:nvSpPr>
          <p:cNvPr id="5" name="Footer Placeholder 4">
            <a:extLst>
              <a:ext uri="{FF2B5EF4-FFF2-40B4-BE49-F238E27FC236}">
                <a16:creationId xmlns:a16="http://schemas.microsoft.com/office/drawing/2014/main" id="{A84147F7-B466-4892-BE27-876F947515C8}"/>
              </a:ext>
            </a:extLst>
          </p:cNvPr>
          <p:cNvSpPr>
            <a:spLocks noGrp="1"/>
          </p:cNvSpPr>
          <p:nvPr>
            <p:ph type="ftr" sz="quarter" idx="3"/>
          </p:nvPr>
        </p:nvSpPr>
        <p:spPr>
          <a:xfrm>
            <a:off x="6270162" y="6356350"/>
            <a:ext cx="4114800"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64B4FE0-65CC-4435-A6AF-150E52F35BB8}"/>
              </a:ext>
            </a:extLst>
          </p:cNvPr>
          <p:cNvSpPr>
            <a:spLocks noGrp="1"/>
          </p:cNvSpPr>
          <p:nvPr>
            <p:ph type="sldNum" sz="quarter" idx="4"/>
          </p:nvPr>
        </p:nvSpPr>
        <p:spPr>
          <a:xfrm>
            <a:off x="10764983" y="6356350"/>
            <a:ext cx="1280796"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1F646F3F-274D-499B-ABBE-824EB4ABDC3D}" type="slidenum">
              <a:rPr lang="en-US" smtClean="0"/>
              <a:pPr/>
              <a:t>‹#›</a:t>
            </a:fld>
            <a:endParaRPr lang="en-US"/>
          </a:p>
        </p:txBody>
      </p:sp>
    </p:spTree>
    <p:extLst>
      <p:ext uri="{BB962C8B-B14F-4D97-AF65-F5344CB8AC3E}">
        <p14:creationId xmlns:p14="http://schemas.microsoft.com/office/powerpoint/2010/main" val="1368089401"/>
      </p:ext>
    </p:extLst>
  </p:cSld>
  <p:clrMap bg1="lt1" tx1="dk1" bg2="lt2" tx2="dk2" accent1="accent1" accent2="accent2" accent3="accent3" accent4="accent4" accent5="accent5" accent6="accent6" hlink="hlink" folHlink="folHlink"/>
  <p:sldLayoutIdLst>
    <p:sldLayoutId id="2147483738" r:id="rId1"/>
    <p:sldLayoutId id="2147483739" r:id="rId2"/>
    <p:sldLayoutId id="2147483740" r:id="rId3"/>
    <p:sldLayoutId id="2147483741" r:id="rId4"/>
    <p:sldLayoutId id="2147483742" r:id="rId5"/>
    <p:sldLayoutId id="2147483748" r:id="rId6"/>
    <p:sldLayoutId id="2147483743" r:id="rId7"/>
    <p:sldLayoutId id="2147483744" r:id="rId8"/>
    <p:sldLayoutId id="2147483745" r:id="rId9"/>
    <p:sldLayoutId id="2147483747" r:id="rId10"/>
    <p:sldLayoutId id="2147483746" r:id="rId11"/>
  </p:sldLayoutIdLst>
  <p:hf sldNum="0" hdr="0" ftr="0" dt="0"/>
  <p:txStyles>
    <p:titleStyle>
      <a:lvl1pPr algn="l" defTabSz="914400" rtl="0" eaLnBrk="1" latinLnBrk="0" hangingPunct="1">
        <a:lnSpc>
          <a:spcPct val="100000"/>
        </a:lnSpc>
        <a:spcBef>
          <a:spcPct val="0"/>
        </a:spcBef>
        <a:buNone/>
        <a:defRPr sz="5400" kern="1200">
          <a:solidFill>
            <a:schemeClr val="bg1"/>
          </a:solidFill>
          <a:latin typeface="+mj-lt"/>
          <a:ea typeface="+mj-ea"/>
          <a:cs typeface="+mj-cs"/>
        </a:defRPr>
      </a:lvl1pPr>
    </p:titleStyle>
    <p:bodyStyle>
      <a:lvl1pPr marL="0" indent="0" algn="l" defTabSz="914400" rtl="0" eaLnBrk="1" latinLnBrk="0" hangingPunct="1">
        <a:lnSpc>
          <a:spcPct val="120000"/>
        </a:lnSpc>
        <a:spcBef>
          <a:spcPts val="1000"/>
        </a:spcBef>
        <a:buFont typeface="Arial" panose="020B0604020202020204" pitchFamily="34" charset="0"/>
        <a:buNone/>
        <a:defRPr sz="2000" kern="1200">
          <a:solidFill>
            <a:schemeClr val="tx1"/>
          </a:solidFill>
          <a:latin typeface="+mn-lt"/>
          <a:ea typeface="+mn-ea"/>
          <a:cs typeface="+mn-cs"/>
        </a:defRPr>
      </a:lvl1pPr>
      <a:lvl2pPr marL="228600" indent="0" algn="l" defTabSz="914400" rtl="0" eaLnBrk="1" latinLnBrk="0" hangingPunct="1">
        <a:lnSpc>
          <a:spcPct val="120000"/>
        </a:lnSpc>
        <a:spcBef>
          <a:spcPts val="500"/>
        </a:spcBef>
        <a:buFont typeface="Arial" panose="020B0604020202020204" pitchFamily="34" charset="0"/>
        <a:buNone/>
        <a:defRPr sz="1800" kern="1200">
          <a:solidFill>
            <a:schemeClr val="tx1"/>
          </a:solidFill>
          <a:latin typeface="+mn-lt"/>
          <a:ea typeface="+mn-ea"/>
          <a:cs typeface="+mn-cs"/>
        </a:defRPr>
      </a:lvl2pPr>
      <a:lvl3pPr marL="457200" indent="0" algn="l" defTabSz="914400" rtl="0" eaLnBrk="1" latinLnBrk="0" hangingPunct="1">
        <a:lnSpc>
          <a:spcPct val="120000"/>
        </a:lnSpc>
        <a:spcBef>
          <a:spcPts val="500"/>
        </a:spcBef>
        <a:buFont typeface="Arial" panose="020B0604020202020204" pitchFamily="34" charset="0"/>
        <a:buNone/>
        <a:defRPr sz="1600" kern="1200">
          <a:solidFill>
            <a:schemeClr val="tx1"/>
          </a:solidFill>
          <a:latin typeface="+mn-lt"/>
          <a:ea typeface="+mn-ea"/>
          <a:cs typeface="+mn-cs"/>
        </a:defRPr>
      </a:lvl3pPr>
      <a:lvl4pPr marL="685800" indent="0" algn="l" defTabSz="914400" rtl="0" eaLnBrk="1" latinLnBrk="0" hangingPunct="1">
        <a:lnSpc>
          <a:spcPct val="120000"/>
        </a:lnSpc>
        <a:spcBef>
          <a:spcPts val="500"/>
        </a:spcBef>
        <a:buFont typeface="Arial" panose="020B0604020202020204" pitchFamily="34" charset="0"/>
        <a:buNone/>
        <a:defRPr sz="1400" kern="1200">
          <a:solidFill>
            <a:schemeClr val="tx1"/>
          </a:solidFill>
          <a:latin typeface="+mn-lt"/>
          <a:ea typeface="+mn-ea"/>
          <a:cs typeface="+mn-cs"/>
        </a:defRPr>
      </a:lvl4pPr>
      <a:lvl5pPr marL="914400" indent="0" algn="l" defTabSz="914400" rtl="0" eaLnBrk="1" latinLnBrk="0" hangingPunct="1">
        <a:lnSpc>
          <a:spcPct val="120000"/>
        </a:lnSpc>
        <a:spcBef>
          <a:spcPts val="5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png"/></Relationships>
</file>

<file path=ppt/slides/_rels/slide19.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7.png"/></Relationships>
</file>

<file path=ppt/slides/_rels/slide22.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2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2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2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2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2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2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64.png"/><Relationship Id="rId4" Type="http://schemas.openxmlformats.org/officeDocument/2006/relationships/image" Target="../media/image63.png"/></Relationships>
</file>

<file path=ppt/slides/_rels/slide2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s>
</file>

<file path=ppt/slides/_rels/slide3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3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33.xml.rels><?xml version="1.0" encoding="UTF-8" standalone="yes"?>
<Relationships xmlns="http://schemas.openxmlformats.org/package/2006/relationships"><Relationship Id="rId3" Type="http://schemas.openxmlformats.org/officeDocument/2006/relationships/hyperlink" Target="mailto:tcabaza@smu.edu" TargetMode="External"/><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hyperlink" Target="mailto:rkarthikeyan@mail.smu.edu"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0" name="Rectangle 59">
            <a:extLst>
              <a:ext uri="{FF2B5EF4-FFF2-40B4-BE49-F238E27FC236}">
                <a16:creationId xmlns:a16="http://schemas.microsoft.com/office/drawing/2014/main" id="{26811A6C-040C-4C5A-8FF3-63EC6CC401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72EF3F9A-9717-4ACB-A30D-96694842C4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6095998" cy="457394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79CA97C-115A-50E4-0764-F15F4679780E}"/>
              </a:ext>
            </a:extLst>
          </p:cNvPr>
          <p:cNvSpPr>
            <a:spLocks noGrp="1"/>
          </p:cNvSpPr>
          <p:nvPr>
            <p:ph type="ctrTitle"/>
          </p:nvPr>
        </p:nvSpPr>
        <p:spPr>
          <a:xfrm>
            <a:off x="484554" y="397275"/>
            <a:ext cx="5230446" cy="3761257"/>
          </a:xfrm>
        </p:spPr>
        <p:txBody>
          <a:bodyPr anchor="ctr">
            <a:normAutofit/>
          </a:bodyPr>
          <a:lstStyle/>
          <a:p>
            <a:r>
              <a:rPr lang="en-US" dirty="0"/>
              <a:t>Life Expectancy Time Series Analysis</a:t>
            </a:r>
          </a:p>
        </p:txBody>
      </p:sp>
      <p:sp>
        <p:nvSpPr>
          <p:cNvPr id="3" name="Subtitle 2">
            <a:extLst>
              <a:ext uri="{FF2B5EF4-FFF2-40B4-BE49-F238E27FC236}">
                <a16:creationId xmlns:a16="http://schemas.microsoft.com/office/drawing/2014/main" id="{F3AF4ABF-8D04-4AAC-8068-55FAB1E06221}"/>
              </a:ext>
            </a:extLst>
          </p:cNvPr>
          <p:cNvSpPr>
            <a:spLocks noGrp="1"/>
          </p:cNvSpPr>
          <p:nvPr>
            <p:ph type="subTitle" idx="1"/>
          </p:nvPr>
        </p:nvSpPr>
        <p:spPr>
          <a:xfrm>
            <a:off x="351182" y="4846029"/>
            <a:ext cx="5363817" cy="1375512"/>
          </a:xfrm>
        </p:spPr>
        <p:txBody>
          <a:bodyPr anchor="ctr">
            <a:normAutofit/>
          </a:bodyPr>
          <a:lstStyle/>
          <a:p>
            <a:r>
              <a:rPr lang="en-US"/>
              <a:t>Tim </a:t>
            </a:r>
            <a:r>
              <a:rPr lang="en-US" err="1"/>
              <a:t>Cabaza</a:t>
            </a:r>
            <a:r>
              <a:rPr lang="en-US"/>
              <a:t> and </a:t>
            </a:r>
            <a:r>
              <a:rPr lang="en-US" err="1"/>
              <a:t>Renu</a:t>
            </a:r>
            <a:r>
              <a:rPr lang="en-US"/>
              <a:t> Karthikeyan</a:t>
            </a:r>
          </a:p>
        </p:txBody>
      </p:sp>
      <p:pic>
        <p:nvPicPr>
          <p:cNvPr id="4" name="Picture 3">
            <a:extLst>
              <a:ext uri="{FF2B5EF4-FFF2-40B4-BE49-F238E27FC236}">
                <a16:creationId xmlns:a16="http://schemas.microsoft.com/office/drawing/2014/main" id="{99F963A7-0907-7FF8-40B3-98F4EC236545}"/>
              </a:ext>
            </a:extLst>
          </p:cNvPr>
          <p:cNvPicPr>
            <a:picLocks noChangeAspect="1"/>
          </p:cNvPicPr>
          <p:nvPr/>
        </p:nvPicPr>
        <p:blipFill rotWithShape="1">
          <a:blip r:embed="rId3"/>
          <a:srcRect l="24137" r="13196"/>
          <a:stretch/>
        </p:blipFill>
        <p:spPr>
          <a:xfrm>
            <a:off x="6095999" y="10"/>
            <a:ext cx="6096002" cy="6857990"/>
          </a:xfrm>
          <a:prstGeom prst="rect">
            <a:avLst/>
          </a:prstGeom>
        </p:spPr>
      </p:pic>
    </p:spTree>
    <p:extLst>
      <p:ext uri="{BB962C8B-B14F-4D97-AF65-F5344CB8AC3E}">
        <p14:creationId xmlns:p14="http://schemas.microsoft.com/office/powerpoint/2010/main" val="38821645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BC5A37-19DC-7AF9-FF55-03AC9E1E2652}"/>
              </a:ext>
            </a:extLst>
          </p:cNvPr>
          <p:cNvSpPr>
            <a:spLocks noGrp="1"/>
          </p:cNvSpPr>
          <p:nvPr>
            <p:ph type="title"/>
          </p:nvPr>
        </p:nvSpPr>
        <p:spPr/>
        <p:txBody>
          <a:bodyPr/>
          <a:lstStyle/>
          <a:p>
            <a:r>
              <a:rPr lang="en-US"/>
              <a:t>ARMA Models for Mexico </a:t>
            </a:r>
          </a:p>
        </p:txBody>
      </p:sp>
      <p:sp>
        <p:nvSpPr>
          <p:cNvPr id="6" name="TextBox 5">
            <a:extLst>
              <a:ext uri="{FF2B5EF4-FFF2-40B4-BE49-F238E27FC236}">
                <a16:creationId xmlns:a16="http://schemas.microsoft.com/office/drawing/2014/main" id="{794C6DA8-849F-7AD1-D757-357328BEA3DD}"/>
              </a:ext>
            </a:extLst>
          </p:cNvPr>
          <p:cNvSpPr txBox="1"/>
          <p:nvPr/>
        </p:nvSpPr>
        <p:spPr>
          <a:xfrm>
            <a:off x="7043205" y="2576513"/>
            <a:ext cx="4664243" cy="3503445"/>
          </a:xfrm>
          <a:prstGeom prst="rect">
            <a:avLst/>
          </a:prstGeom>
        </p:spPr>
        <p:txBody>
          <a:bodyPr vert="horz" lIns="91440" tIns="45720" rIns="91440" bIns="45720" numCol="1" rtlCol="0">
            <a:normAutofit/>
          </a:bodyPr>
          <a:lstStyle>
            <a:lvl1pPr marL="342900" indent="-342900">
              <a:lnSpc>
                <a:spcPct val="120000"/>
              </a:lnSpc>
              <a:spcBef>
                <a:spcPts val="1000"/>
              </a:spcBef>
              <a:buFont typeface="Arial" panose="020B0604020202020204" pitchFamily="34" charset="0"/>
              <a:buChar char="•"/>
              <a:defRPr sz="2000"/>
            </a:lvl1pPr>
            <a:lvl2pPr marL="571500" lvl="1" indent="-342900">
              <a:lnSpc>
                <a:spcPct val="120000"/>
              </a:lnSpc>
              <a:spcBef>
                <a:spcPts val="500"/>
              </a:spcBef>
              <a:buFont typeface="Arial" panose="020B0604020202020204" pitchFamily="34" charset="0"/>
              <a:buChar char="•"/>
            </a:lvl2pPr>
            <a:lvl3pPr marL="457200" indent="0">
              <a:lnSpc>
                <a:spcPct val="120000"/>
              </a:lnSpc>
              <a:spcBef>
                <a:spcPts val="500"/>
              </a:spcBef>
              <a:buFont typeface="Arial" panose="020B0604020202020204" pitchFamily="34" charset="0"/>
              <a:buNone/>
              <a:defRPr sz="1600"/>
            </a:lvl3pPr>
            <a:lvl4pPr marL="685800" indent="0">
              <a:lnSpc>
                <a:spcPct val="120000"/>
              </a:lnSpc>
              <a:spcBef>
                <a:spcPts val="500"/>
              </a:spcBef>
              <a:buFont typeface="Arial" panose="020B0604020202020204" pitchFamily="34" charset="0"/>
              <a:buNone/>
              <a:defRPr sz="1400"/>
            </a:lvl4pPr>
            <a:lvl5pPr marL="914400" indent="0">
              <a:lnSpc>
                <a:spcPct val="120000"/>
              </a:lnSpc>
              <a:spcBef>
                <a:spcPts val="500"/>
              </a:spcBef>
              <a:buFont typeface="Arial" panose="020B0604020202020204" pitchFamily="34" charset="0"/>
              <a:buNone/>
              <a:defRPr sz="1400"/>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endParaRPr lang="en-US"/>
          </a:p>
        </p:txBody>
      </p:sp>
      <p:sp>
        <p:nvSpPr>
          <p:cNvPr id="5" name="Content Placeholder 4">
            <a:extLst>
              <a:ext uri="{FF2B5EF4-FFF2-40B4-BE49-F238E27FC236}">
                <a16:creationId xmlns:a16="http://schemas.microsoft.com/office/drawing/2014/main" id="{3216FB8E-F5BD-0EB9-4EBA-A5EA75077A5E}"/>
              </a:ext>
            </a:extLst>
          </p:cNvPr>
          <p:cNvSpPr>
            <a:spLocks noGrp="1"/>
          </p:cNvSpPr>
          <p:nvPr>
            <p:ph idx="1"/>
          </p:nvPr>
        </p:nvSpPr>
        <p:spPr>
          <a:xfrm>
            <a:off x="484552" y="2576513"/>
            <a:ext cx="10869248" cy="3600450"/>
          </a:xfrm>
        </p:spPr>
        <p:txBody>
          <a:bodyPr/>
          <a:lstStyle/>
          <a:p>
            <a:r>
              <a:rPr lang="en-US"/>
              <a:t>ARMA (5,4)</a:t>
            </a:r>
          </a:p>
          <a:p>
            <a:pPr lvl="1"/>
            <a:r>
              <a:rPr lang="en-US"/>
              <a:t>Long term Forecast of 10</a:t>
            </a:r>
          </a:p>
          <a:p>
            <a:endParaRPr lang="en-US"/>
          </a:p>
        </p:txBody>
      </p:sp>
      <p:graphicFrame>
        <p:nvGraphicFramePr>
          <p:cNvPr id="3" name="Table 2">
            <a:extLst>
              <a:ext uri="{FF2B5EF4-FFF2-40B4-BE49-F238E27FC236}">
                <a16:creationId xmlns:a16="http://schemas.microsoft.com/office/drawing/2014/main" id="{5E54E1B3-AF9D-29C8-272A-56C68A7F2795}"/>
              </a:ext>
            </a:extLst>
          </p:cNvPr>
          <p:cNvGraphicFramePr>
            <a:graphicFrameLocks noGrp="1"/>
          </p:cNvGraphicFramePr>
          <p:nvPr>
            <p:extLst>
              <p:ext uri="{D42A27DB-BD31-4B8C-83A1-F6EECF244321}">
                <p14:modId xmlns:p14="http://schemas.microsoft.com/office/powerpoint/2010/main" val="3544467956"/>
              </p:ext>
            </p:extLst>
          </p:nvPr>
        </p:nvGraphicFramePr>
        <p:xfrm>
          <a:off x="7284874" y="3180398"/>
          <a:ext cx="3871484" cy="2392680"/>
        </p:xfrm>
        <a:graphic>
          <a:graphicData uri="http://schemas.openxmlformats.org/drawingml/2006/table">
            <a:tbl>
              <a:tblPr firstRow="1" bandRow="1">
                <a:tableStyleId>{5C22544A-7EE6-4342-B048-85BDC9FD1C3A}</a:tableStyleId>
              </a:tblPr>
              <a:tblGrid>
                <a:gridCol w="1935742">
                  <a:extLst>
                    <a:ext uri="{9D8B030D-6E8A-4147-A177-3AD203B41FA5}">
                      <a16:colId xmlns:a16="http://schemas.microsoft.com/office/drawing/2014/main" val="3066695106"/>
                    </a:ext>
                  </a:extLst>
                </a:gridCol>
                <a:gridCol w="1935742">
                  <a:extLst>
                    <a:ext uri="{9D8B030D-6E8A-4147-A177-3AD203B41FA5}">
                      <a16:colId xmlns:a16="http://schemas.microsoft.com/office/drawing/2014/main" val="487821108"/>
                    </a:ext>
                  </a:extLst>
                </a:gridCol>
              </a:tblGrid>
              <a:tr h="370840">
                <a:tc gridSpan="2">
                  <a:txBody>
                    <a:bodyPr/>
                    <a:lstStyle/>
                    <a:p>
                      <a:pPr algn="ctr"/>
                      <a:r>
                        <a:rPr lang="en-US"/>
                        <a:t>ARMA (5,4) – Model 2 Mexico</a:t>
                      </a:r>
                    </a:p>
                  </a:txBody>
                  <a:tcPr/>
                </a:tc>
                <a:tc hMerge="1">
                  <a:txBody>
                    <a:bodyPr/>
                    <a:lstStyle/>
                    <a:p>
                      <a:endParaRPr lang="en-US"/>
                    </a:p>
                  </a:txBody>
                  <a:tcPr/>
                </a:tc>
                <a:extLst>
                  <a:ext uri="{0D108BD9-81ED-4DB2-BD59-A6C34878D82A}">
                    <a16:rowId xmlns:a16="http://schemas.microsoft.com/office/drawing/2014/main" val="1257892390"/>
                  </a:ext>
                </a:extLst>
              </a:tr>
              <a:tr h="370840">
                <a:tc>
                  <a:txBody>
                    <a:bodyPr/>
                    <a:lstStyle/>
                    <a:p>
                      <a:pPr algn="ctr"/>
                      <a:r>
                        <a:rPr lang="en-US"/>
                        <a:t>5-year ASE</a:t>
                      </a:r>
                    </a:p>
                  </a:txBody>
                  <a:tcPr/>
                </a:tc>
                <a:tc>
                  <a:txBody>
                    <a:bodyPr/>
                    <a:lstStyle/>
                    <a:p>
                      <a:pPr algn="l"/>
                      <a:r>
                        <a:rPr lang="en-US" b="1" dirty="0">
                          <a:solidFill>
                            <a:srgbClr val="7030A0"/>
                          </a:solidFill>
                        </a:rPr>
                        <a:t>0.00011528</a:t>
                      </a:r>
                    </a:p>
                  </a:txBody>
                  <a:tcPr/>
                </a:tc>
                <a:extLst>
                  <a:ext uri="{0D108BD9-81ED-4DB2-BD59-A6C34878D82A}">
                    <a16:rowId xmlns:a16="http://schemas.microsoft.com/office/drawing/2014/main" val="3892481224"/>
                  </a:ext>
                </a:extLst>
              </a:tr>
              <a:tr h="370840">
                <a:tc>
                  <a:txBody>
                    <a:bodyPr/>
                    <a:lstStyle/>
                    <a:p>
                      <a:pPr algn="ctr"/>
                      <a:r>
                        <a:rPr lang="en-US"/>
                        <a:t>5 year Rolling Window RMSE</a:t>
                      </a:r>
                    </a:p>
                  </a:txBody>
                  <a:tcPr/>
                </a:tc>
                <a:tc>
                  <a:txBody>
                    <a:bodyPr/>
                    <a:lstStyle/>
                    <a:p>
                      <a:pPr algn="l"/>
                      <a:r>
                        <a:rPr lang="en-US"/>
                        <a:t>0.033</a:t>
                      </a:r>
                    </a:p>
                  </a:txBody>
                  <a:tcPr/>
                </a:tc>
                <a:extLst>
                  <a:ext uri="{0D108BD9-81ED-4DB2-BD59-A6C34878D82A}">
                    <a16:rowId xmlns:a16="http://schemas.microsoft.com/office/drawing/2014/main" val="1841475213"/>
                  </a:ext>
                </a:extLst>
              </a:tr>
              <a:tr h="370840">
                <a:tc>
                  <a:txBody>
                    <a:bodyPr/>
                    <a:lstStyle/>
                    <a:p>
                      <a:pPr algn="ctr"/>
                      <a:r>
                        <a:rPr lang="en-US"/>
                        <a:t>10-year ASE</a:t>
                      </a:r>
                    </a:p>
                  </a:txBody>
                  <a:tcPr/>
                </a:tc>
                <a:tc>
                  <a:txBody>
                    <a:bodyPr/>
                    <a:lstStyle/>
                    <a:p>
                      <a:pPr algn="l"/>
                      <a:r>
                        <a:rPr lang="en-US" dirty="0">
                          <a:solidFill>
                            <a:srgbClr val="7030A0"/>
                          </a:solidFill>
                        </a:rPr>
                        <a:t>0.004462134</a:t>
                      </a:r>
                    </a:p>
                  </a:txBody>
                  <a:tcPr/>
                </a:tc>
                <a:extLst>
                  <a:ext uri="{0D108BD9-81ED-4DB2-BD59-A6C34878D82A}">
                    <a16:rowId xmlns:a16="http://schemas.microsoft.com/office/drawing/2014/main" val="1700282934"/>
                  </a:ext>
                </a:extLst>
              </a:tr>
              <a:tr h="370840">
                <a:tc>
                  <a:txBody>
                    <a:bodyPr/>
                    <a:lstStyle/>
                    <a:p>
                      <a:pPr algn="ctr"/>
                      <a:r>
                        <a:rPr lang="en-US"/>
                        <a:t>10-year Rolling Window RMSE</a:t>
                      </a:r>
                    </a:p>
                  </a:txBody>
                  <a:tcPr/>
                </a:tc>
                <a:tc>
                  <a:txBody>
                    <a:bodyPr/>
                    <a:lstStyle/>
                    <a:p>
                      <a:pPr algn="l"/>
                      <a:r>
                        <a:rPr lang="en-US" dirty="0"/>
                        <a:t>0.181</a:t>
                      </a:r>
                    </a:p>
                  </a:txBody>
                  <a:tcPr/>
                </a:tc>
                <a:extLst>
                  <a:ext uri="{0D108BD9-81ED-4DB2-BD59-A6C34878D82A}">
                    <a16:rowId xmlns:a16="http://schemas.microsoft.com/office/drawing/2014/main" val="3651520864"/>
                  </a:ext>
                </a:extLst>
              </a:tr>
            </a:tbl>
          </a:graphicData>
        </a:graphic>
      </p:graphicFrame>
      <p:pic>
        <p:nvPicPr>
          <p:cNvPr id="4" name="Picture 3">
            <a:extLst>
              <a:ext uri="{FF2B5EF4-FFF2-40B4-BE49-F238E27FC236}">
                <a16:creationId xmlns:a16="http://schemas.microsoft.com/office/drawing/2014/main" id="{919FC627-AB5F-B608-AEE2-28AE60048764}"/>
              </a:ext>
            </a:extLst>
          </p:cNvPr>
          <p:cNvPicPr>
            <a:picLocks noChangeAspect="1"/>
          </p:cNvPicPr>
          <p:nvPr/>
        </p:nvPicPr>
        <p:blipFill rotWithShape="1">
          <a:blip r:embed="rId3"/>
          <a:srcRect l="3300" t="15599" r="2365" b="16890"/>
          <a:stretch/>
        </p:blipFill>
        <p:spPr>
          <a:xfrm>
            <a:off x="302171" y="3429000"/>
            <a:ext cx="5896014" cy="2817346"/>
          </a:xfrm>
          <a:prstGeom prst="rect">
            <a:avLst/>
          </a:prstGeom>
        </p:spPr>
      </p:pic>
      <p:pic>
        <p:nvPicPr>
          <p:cNvPr id="7" name="Picture 6">
            <a:extLst>
              <a:ext uri="{FF2B5EF4-FFF2-40B4-BE49-F238E27FC236}">
                <a16:creationId xmlns:a16="http://schemas.microsoft.com/office/drawing/2014/main" id="{283F81C3-04DD-2FCD-D423-B4EE229770A2}"/>
              </a:ext>
            </a:extLst>
          </p:cNvPr>
          <p:cNvPicPr>
            <a:picLocks noChangeAspect="1"/>
          </p:cNvPicPr>
          <p:nvPr/>
        </p:nvPicPr>
        <p:blipFill rotWithShape="1">
          <a:blip r:embed="rId3"/>
          <a:srcRect l="69798" t="17375" r="6311" b="65547"/>
          <a:stretch/>
        </p:blipFill>
        <p:spPr>
          <a:xfrm>
            <a:off x="3614889" y="3578635"/>
            <a:ext cx="2304287" cy="1259038"/>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2136845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7243C3-80C5-4CF1-45A5-AAC830754C73}"/>
              </a:ext>
            </a:extLst>
          </p:cNvPr>
          <p:cNvSpPr>
            <a:spLocks noGrp="1"/>
          </p:cNvSpPr>
          <p:nvPr>
            <p:ph type="title"/>
          </p:nvPr>
        </p:nvSpPr>
        <p:spPr/>
        <p:txBody>
          <a:bodyPr>
            <a:normAutofit fontScale="90000"/>
          </a:bodyPr>
          <a:lstStyle/>
          <a:p>
            <a:r>
              <a:rPr lang="en-US" dirty="0"/>
              <a:t>Factor Tables for Mexico ARMA models</a:t>
            </a:r>
          </a:p>
        </p:txBody>
      </p:sp>
      <p:pic>
        <p:nvPicPr>
          <p:cNvPr id="5" name="Content Placeholder 4" descr="A screenshot of a computer&#10;&#10;Description automatically generated">
            <a:extLst>
              <a:ext uri="{FF2B5EF4-FFF2-40B4-BE49-F238E27FC236}">
                <a16:creationId xmlns:a16="http://schemas.microsoft.com/office/drawing/2014/main" id="{BB5D235C-A699-737C-9FE2-F5CC8EE1660C}"/>
              </a:ext>
            </a:extLst>
          </p:cNvPr>
          <p:cNvPicPr>
            <a:picLocks noGrp="1" noChangeAspect="1"/>
          </p:cNvPicPr>
          <p:nvPr>
            <p:ph idx="1"/>
          </p:nvPr>
        </p:nvPicPr>
        <p:blipFill>
          <a:blip r:embed="rId3"/>
          <a:stretch>
            <a:fillRect/>
          </a:stretch>
        </p:blipFill>
        <p:spPr>
          <a:xfrm>
            <a:off x="484552" y="2730114"/>
            <a:ext cx="5060066" cy="3398837"/>
          </a:xfrm>
        </p:spPr>
      </p:pic>
      <p:pic>
        <p:nvPicPr>
          <p:cNvPr id="7" name="Picture 6" descr="A screenshot of a computer&#10;&#10;Description automatically generated">
            <a:extLst>
              <a:ext uri="{FF2B5EF4-FFF2-40B4-BE49-F238E27FC236}">
                <a16:creationId xmlns:a16="http://schemas.microsoft.com/office/drawing/2014/main" id="{478C8358-C79D-D360-A68C-B20BB59EF4A7}"/>
              </a:ext>
            </a:extLst>
          </p:cNvPr>
          <p:cNvPicPr>
            <a:picLocks noChangeAspect="1"/>
          </p:cNvPicPr>
          <p:nvPr/>
        </p:nvPicPr>
        <p:blipFill>
          <a:blip r:embed="rId4"/>
          <a:stretch>
            <a:fillRect/>
          </a:stretch>
        </p:blipFill>
        <p:spPr>
          <a:xfrm>
            <a:off x="6834161" y="2730114"/>
            <a:ext cx="4519639" cy="3212756"/>
          </a:xfrm>
          <a:prstGeom prst="rect">
            <a:avLst/>
          </a:prstGeom>
        </p:spPr>
      </p:pic>
      <p:sp>
        <p:nvSpPr>
          <p:cNvPr id="8" name="TextBox 7">
            <a:extLst>
              <a:ext uri="{FF2B5EF4-FFF2-40B4-BE49-F238E27FC236}">
                <a16:creationId xmlns:a16="http://schemas.microsoft.com/office/drawing/2014/main" id="{9852BAAD-BE95-97DA-C1E3-571B5CF0519E}"/>
              </a:ext>
            </a:extLst>
          </p:cNvPr>
          <p:cNvSpPr txBox="1"/>
          <p:nvPr/>
        </p:nvSpPr>
        <p:spPr>
          <a:xfrm>
            <a:off x="1260389" y="6413157"/>
            <a:ext cx="2369238" cy="369332"/>
          </a:xfrm>
          <a:prstGeom prst="rect">
            <a:avLst/>
          </a:prstGeom>
          <a:noFill/>
        </p:spPr>
        <p:txBody>
          <a:bodyPr wrap="none" rtlCol="0">
            <a:spAutoFit/>
          </a:bodyPr>
          <a:lstStyle/>
          <a:p>
            <a:r>
              <a:rPr lang="en-US" dirty="0"/>
              <a:t>Model 1: ARMA (5,2)</a:t>
            </a:r>
          </a:p>
        </p:txBody>
      </p:sp>
      <p:sp>
        <p:nvSpPr>
          <p:cNvPr id="9" name="TextBox 8">
            <a:extLst>
              <a:ext uri="{FF2B5EF4-FFF2-40B4-BE49-F238E27FC236}">
                <a16:creationId xmlns:a16="http://schemas.microsoft.com/office/drawing/2014/main" id="{A5EA572C-A876-0206-2B81-5A656053C4BA}"/>
              </a:ext>
            </a:extLst>
          </p:cNvPr>
          <p:cNvSpPr txBox="1"/>
          <p:nvPr/>
        </p:nvSpPr>
        <p:spPr>
          <a:xfrm>
            <a:off x="7909361" y="6308209"/>
            <a:ext cx="2369238" cy="369332"/>
          </a:xfrm>
          <a:prstGeom prst="rect">
            <a:avLst/>
          </a:prstGeom>
          <a:noFill/>
        </p:spPr>
        <p:txBody>
          <a:bodyPr wrap="none" rtlCol="0">
            <a:spAutoFit/>
          </a:bodyPr>
          <a:lstStyle/>
          <a:p>
            <a:r>
              <a:rPr lang="en-US" dirty="0"/>
              <a:t>Model 2: ARMA (5,4)</a:t>
            </a:r>
          </a:p>
        </p:txBody>
      </p:sp>
    </p:spTree>
    <p:extLst>
      <p:ext uri="{BB962C8B-B14F-4D97-AF65-F5344CB8AC3E}">
        <p14:creationId xmlns:p14="http://schemas.microsoft.com/office/powerpoint/2010/main" val="39617497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BC5A37-19DC-7AF9-FF55-03AC9E1E2652}"/>
              </a:ext>
            </a:extLst>
          </p:cNvPr>
          <p:cNvSpPr>
            <a:spLocks noGrp="1"/>
          </p:cNvSpPr>
          <p:nvPr>
            <p:ph type="title"/>
          </p:nvPr>
        </p:nvSpPr>
        <p:spPr/>
        <p:txBody>
          <a:bodyPr/>
          <a:lstStyle/>
          <a:p>
            <a:r>
              <a:rPr lang="en-US"/>
              <a:t>ARMA Models for United States </a:t>
            </a:r>
          </a:p>
        </p:txBody>
      </p:sp>
      <p:sp>
        <p:nvSpPr>
          <p:cNvPr id="4" name="Content Placeholder 2">
            <a:extLst>
              <a:ext uri="{FF2B5EF4-FFF2-40B4-BE49-F238E27FC236}">
                <a16:creationId xmlns:a16="http://schemas.microsoft.com/office/drawing/2014/main" id="{6B0625C8-06B9-7E49-A169-231667D79D45}"/>
              </a:ext>
            </a:extLst>
          </p:cNvPr>
          <p:cNvSpPr txBox="1">
            <a:spLocks/>
          </p:cNvSpPr>
          <p:nvPr/>
        </p:nvSpPr>
        <p:spPr>
          <a:xfrm>
            <a:off x="545070" y="2585244"/>
            <a:ext cx="11067810" cy="1687512"/>
          </a:xfrm>
          <a:prstGeom prst="rect">
            <a:avLst/>
          </a:prstGeom>
        </p:spPr>
        <p:txBody>
          <a:bodyPr vert="horz" lIns="91440" tIns="45720" rIns="91440" bIns="45720" numCol="2" rtlCol="0">
            <a:normAutofit/>
          </a:bodyPr>
          <a:lstStyle>
            <a:lvl1pPr marL="0" indent="0" algn="l" defTabSz="914400" rtl="0" eaLnBrk="1" latinLnBrk="0" hangingPunct="1">
              <a:lnSpc>
                <a:spcPct val="120000"/>
              </a:lnSpc>
              <a:spcBef>
                <a:spcPts val="1000"/>
              </a:spcBef>
              <a:buFont typeface="Arial" panose="020B0604020202020204" pitchFamily="34" charset="0"/>
              <a:buNone/>
              <a:defRPr sz="2000" kern="1200">
                <a:solidFill>
                  <a:schemeClr val="tx1"/>
                </a:solidFill>
                <a:latin typeface="+mn-lt"/>
                <a:ea typeface="+mn-ea"/>
                <a:cs typeface="+mn-cs"/>
              </a:defRPr>
            </a:lvl1pPr>
            <a:lvl2pPr marL="228600" indent="0" algn="l" defTabSz="914400" rtl="0" eaLnBrk="1" latinLnBrk="0" hangingPunct="1">
              <a:lnSpc>
                <a:spcPct val="120000"/>
              </a:lnSpc>
              <a:spcBef>
                <a:spcPts val="500"/>
              </a:spcBef>
              <a:buFont typeface="Arial" panose="020B0604020202020204" pitchFamily="34" charset="0"/>
              <a:buNone/>
              <a:defRPr sz="1800" kern="1200">
                <a:solidFill>
                  <a:schemeClr val="tx1"/>
                </a:solidFill>
                <a:latin typeface="+mn-lt"/>
                <a:ea typeface="+mn-ea"/>
                <a:cs typeface="+mn-cs"/>
              </a:defRPr>
            </a:lvl2pPr>
            <a:lvl3pPr marL="457200" indent="0" algn="l" defTabSz="914400" rtl="0" eaLnBrk="1" latinLnBrk="0" hangingPunct="1">
              <a:lnSpc>
                <a:spcPct val="120000"/>
              </a:lnSpc>
              <a:spcBef>
                <a:spcPts val="500"/>
              </a:spcBef>
              <a:buFont typeface="Arial" panose="020B0604020202020204" pitchFamily="34" charset="0"/>
              <a:buNone/>
              <a:defRPr sz="1600" kern="1200">
                <a:solidFill>
                  <a:schemeClr val="tx1"/>
                </a:solidFill>
                <a:latin typeface="+mn-lt"/>
                <a:ea typeface="+mn-ea"/>
                <a:cs typeface="+mn-cs"/>
              </a:defRPr>
            </a:lvl3pPr>
            <a:lvl4pPr marL="685800" indent="0" algn="l" defTabSz="914400" rtl="0" eaLnBrk="1" latinLnBrk="0" hangingPunct="1">
              <a:lnSpc>
                <a:spcPct val="120000"/>
              </a:lnSpc>
              <a:spcBef>
                <a:spcPts val="500"/>
              </a:spcBef>
              <a:buFont typeface="Arial" panose="020B0604020202020204" pitchFamily="34" charset="0"/>
              <a:buNone/>
              <a:defRPr sz="1400" kern="1200">
                <a:solidFill>
                  <a:schemeClr val="tx1"/>
                </a:solidFill>
                <a:latin typeface="+mn-lt"/>
                <a:ea typeface="+mn-ea"/>
                <a:cs typeface="+mn-cs"/>
              </a:defRPr>
            </a:lvl4pPr>
            <a:lvl5pPr marL="914400" indent="0" algn="l" defTabSz="914400" rtl="0" eaLnBrk="1" latinLnBrk="0" hangingPunct="1">
              <a:lnSpc>
                <a:spcPct val="120000"/>
              </a:lnSpc>
              <a:spcBef>
                <a:spcPts val="5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ARMA (7,1)</a:t>
            </a:r>
          </a:p>
          <a:p>
            <a:r>
              <a:rPr lang="en-US"/>
              <a:t>	Short term Forecast of 5</a:t>
            </a:r>
          </a:p>
          <a:p>
            <a:endParaRPr lang="en-US"/>
          </a:p>
          <a:p>
            <a:endParaRPr lang="en-US"/>
          </a:p>
          <a:p>
            <a:pPr marL="342900" indent="-342900">
              <a:buFont typeface="Arial" panose="020B0604020202020204" pitchFamily="34" charset="0"/>
              <a:buChar char="•"/>
            </a:pPr>
            <a:endParaRPr lang="en-US"/>
          </a:p>
        </p:txBody>
      </p:sp>
      <p:graphicFrame>
        <p:nvGraphicFramePr>
          <p:cNvPr id="6" name="Table 5">
            <a:extLst>
              <a:ext uri="{FF2B5EF4-FFF2-40B4-BE49-F238E27FC236}">
                <a16:creationId xmlns:a16="http://schemas.microsoft.com/office/drawing/2014/main" id="{F3385D5E-BE2B-5E44-5367-E6DB090F1DFA}"/>
              </a:ext>
            </a:extLst>
          </p:cNvPr>
          <p:cNvGraphicFramePr>
            <a:graphicFrameLocks noGrp="1"/>
          </p:cNvGraphicFramePr>
          <p:nvPr>
            <p:extLst>
              <p:ext uri="{D42A27DB-BD31-4B8C-83A1-F6EECF244321}">
                <p14:modId xmlns:p14="http://schemas.microsoft.com/office/powerpoint/2010/main" val="1700459632"/>
              </p:ext>
            </p:extLst>
          </p:nvPr>
        </p:nvGraphicFramePr>
        <p:xfrm>
          <a:off x="7284874" y="3756461"/>
          <a:ext cx="3871484" cy="1651000"/>
        </p:xfrm>
        <a:graphic>
          <a:graphicData uri="http://schemas.openxmlformats.org/drawingml/2006/table">
            <a:tbl>
              <a:tblPr firstRow="1" bandRow="1">
                <a:tableStyleId>{5C22544A-7EE6-4342-B048-85BDC9FD1C3A}</a:tableStyleId>
              </a:tblPr>
              <a:tblGrid>
                <a:gridCol w="1935742">
                  <a:extLst>
                    <a:ext uri="{9D8B030D-6E8A-4147-A177-3AD203B41FA5}">
                      <a16:colId xmlns:a16="http://schemas.microsoft.com/office/drawing/2014/main" val="3066695106"/>
                    </a:ext>
                  </a:extLst>
                </a:gridCol>
                <a:gridCol w="1935742">
                  <a:extLst>
                    <a:ext uri="{9D8B030D-6E8A-4147-A177-3AD203B41FA5}">
                      <a16:colId xmlns:a16="http://schemas.microsoft.com/office/drawing/2014/main" val="487821108"/>
                    </a:ext>
                  </a:extLst>
                </a:gridCol>
              </a:tblGrid>
              <a:tr h="370840">
                <a:tc gridSpan="2">
                  <a:txBody>
                    <a:bodyPr/>
                    <a:lstStyle/>
                    <a:p>
                      <a:pPr algn="ctr"/>
                      <a:r>
                        <a:rPr lang="en-US" dirty="0"/>
                        <a:t>ARMA (7,1) – Model 1 United States</a:t>
                      </a:r>
                    </a:p>
                  </a:txBody>
                  <a:tcPr/>
                </a:tc>
                <a:tc hMerge="1">
                  <a:txBody>
                    <a:bodyPr/>
                    <a:lstStyle/>
                    <a:p>
                      <a:endParaRPr lang="en-US"/>
                    </a:p>
                  </a:txBody>
                  <a:tcPr/>
                </a:tc>
                <a:extLst>
                  <a:ext uri="{0D108BD9-81ED-4DB2-BD59-A6C34878D82A}">
                    <a16:rowId xmlns:a16="http://schemas.microsoft.com/office/drawing/2014/main" val="1257892390"/>
                  </a:ext>
                </a:extLst>
              </a:tr>
              <a:tr h="370840">
                <a:tc>
                  <a:txBody>
                    <a:bodyPr/>
                    <a:lstStyle/>
                    <a:p>
                      <a:pPr algn="ctr"/>
                      <a:r>
                        <a:rPr lang="en-US"/>
                        <a:t>5-year ASE</a:t>
                      </a:r>
                    </a:p>
                  </a:txBody>
                  <a:tcPr/>
                </a:tc>
                <a:tc>
                  <a:txBody>
                    <a:bodyPr/>
                    <a:lstStyle/>
                    <a:p>
                      <a:pPr algn="l"/>
                      <a:r>
                        <a:rPr lang="en-US" b="1" dirty="0">
                          <a:solidFill>
                            <a:srgbClr val="7030A0"/>
                          </a:solidFill>
                        </a:rPr>
                        <a:t> 0.03084328</a:t>
                      </a:r>
                    </a:p>
                  </a:txBody>
                  <a:tcPr/>
                </a:tc>
                <a:extLst>
                  <a:ext uri="{0D108BD9-81ED-4DB2-BD59-A6C34878D82A}">
                    <a16:rowId xmlns:a16="http://schemas.microsoft.com/office/drawing/2014/main" val="3892481224"/>
                  </a:ext>
                </a:extLst>
              </a:tr>
              <a:tr h="370840">
                <a:tc>
                  <a:txBody>
                    <a:bodyPr/>
                    <a:lstStyle/>
                    <a:p>
                      <a:pPr algn="ctr"/>
                      <a:r>
                        <a:rPr lang="en-US"/>
                        <a:t>5 year Rolling Window RMSE</a:t>
                      </a:r>
                    </a:p>
                  </a:txBody>
                  <a:tcPr/>
                </a:tc>
                <a:tc>
                  <a:txBody>
                    <a:bodyPr/>
                    <a:lstStyle/>
                    <a:p>
                      <a:pPr algn="l"/>
                      <a:r>
                        <a:rPr lang="en-US" dirty="0"/>
                        <a:t>0.355</a:t>
                      </a:r>
                    </a:p>
                  </a:txBody>
                  <a:tcPr/>
                </a:tc>
                <a:extLst>
                  <a:ext uri="{0D108BD9-81ED-4DB2-BD59-A6C34878D82A}">
                    <a16:rowId xmlns:a16="http://schemas.microsoft.com/office/drawing/2014/main" val="1841475213"/>
                  </a:ext>
                </a:extLst>
              </a:tr>
            </a:tbl>
          </a:graphicData>
        </a:graphic>
      </p:graphicFrame>
      <p:pic>
        <p:nvPicPr>
          <p:cNvPr id="8" name="Picture 7" descr="A graph showing the growth of a company&#10;&#10;Description automatically generated">
            <a:extLst>
              <a:ext uri="{FF2B5EF4-FFF2-40B4-BE49-F238E27FC236}">
                <a16:creationId xmlns:a16="http://schemas.microsoft.com/office/drawing/2014/main" id="{731053D7-4095-51A0-4B9C-6B6DD1B02977}"/>
              </a:ext>
            </a:extLst>
          </p:cNvPr>
          <p:cNvPicPr>
            <a:picLocks noChangeAspect="1"/>
          </p:cNvPicPr>
          <p:nvPr/>
        </p:nvPicPr>
        <p:blipFill>
          <a:blip r:embed="rId3"/>
          <a:stretch>
            <a:fillRect/>
          </a:stretch>
        </p:blipFill>
        <p:spPr>
          <a:xfrm>
            <a:off x="863054" y="3634068"/>
            <a:ext cx="4955788" cy="2824630"/>
          </a:xfrm>
          <a:prstGeom prst="rect">
            <a:avLst/>
          </a:prstGeom>
        </p:spPr>
      </p:pic>
      <p:pic>
        <p:nvPicPr>
          <p:cNvPr id="9" name="Picture 8" descr="A graph showing the growth of a company&#10;&#10;Description automatically generated">
            <a:extLst>
              <a:ext uri="{FF2B5EF4-FFF2-40B4-BE49-F238E27FC236}">
                <a16:creationId xmlns:a16="http://schemas.microsoft.com/office/drawing/2014/main" id="{F6953168-8C3A-92B4-9D38-BB9FDE28B946}"/>
              </a:ext>
            </a:extLst>
          </p:cNvPr>
          <p:cNvPicPr>
            <a:picLocks noChangeAspect="1"/>
          </p:cNvPicPr>
          <p:nvPr/>
        </p:nvPicPr>
        <p:blipFill rotWithShape="1">
          <a:blip r:embed="rId3"/>
          <a:srcRect l="73213" t="6863" r="3075" b="64192"/>
          <a:stretch/>
        </p:blipFill>
        <p:spPr>
          <a:xfrm>
            <a:off x="3545780" y="3886257"/>
            <a:ext cx="1999877" cy="1391408"/>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3911964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BC5A37-19DC-7AF9-FF55-03AC9E1E2652}"/>
              </a:ext>
            </a:extLst>
          </p:cNvPr>
          <p:cNvSpPr>
            <a:spLocks noGrp="1"/>
          </p:cNvSpPr>
          <p:nvPr>
            <p:ph type="title"/>
          </p:nvPr>
        </p:nvSpPr>
        <p:spPr/>
        <p:txBody>
          <a:bodyPr/>
          <a:lstStyle/>
          <a:p>
            <a:r>
              <a:rPr lang="en-US"/>
              <a:t>ARMA Models for United States </a:t>
            </a:r>
          </a:p>
        </p:txBody>
      </p:sp>
      <p:sp>
        <p:nvSpPr>
          <p:cNvPr id="4" name="Content Placeholder 2">
            <a:extLst>
              <a:ext uri="{FF2B5EF4-FFF2-40B4-BE49-F238E27FC236}">
                <a16:creationId xmlns:a16="http://schemas.microsoft.com/office/drawing/2014/main" id="{6B0625C8-06B9-7E49-A169-231667D79D45}"/>
              </a:ext>
            </a:extLst>
          </p:cNvPr>
          <p:cNvSpPr txBox="1">
            <a:spLocks/>
          </p:cNvSpPr>
          <p:nvPr/>
        </p:nvSpPr>
        <p:spPr>
          <a:xfrm>
            <a:off x="545070" y="2585244"/>
            <a:ext cx="10290570" cy="1687512"/>
          </a:xfrm>
          <a:prstGeom prst="rect">
            <a:avLst/>
          </a:prstGeom>
        </p:spPr>
        <p:txBody>
          <a:bodyPr vert="horz" lIns="91440" tIns="45720" rIns="91440" bIns="45720" numCol="2" rtlCol="0">
            <a:normAutofit/>
          </a:bodyPr>
          <a:lstStyle>
            <a:lvl1pPr marL="0" indent="0" algn="l" defTabSz="914400" rtl="0" eaLnBrk="1" latinLnBrk="0" hangingPunct="1">
              <a:lnSpc>
                <a:spcPct val="120000"/>
              </a:lnSpc>
              <a:spcBef>
                <a:spcPts val="1000"/>
              </a:spcBef>
              <a:buFont typeface="Arial" panose="020B0604020202020204" pitchFamily="34" charset="0"/>
              <a:buNone/>
              <a:defRPr sz="2000" kern="1200">
                <a:solidFill>
                  <a:schemeClr val="tx1"/>
                </a:solidFill>
                <a:latin typeface="+mn-lt"/>
                <a:ea typeface="+mn-ea"/>
                <a:cs typeface="+mn-cs"/>
              </a:defRPr>
            </a:lvl1pPr>
            <a:lvl2pPr marL="228600" indent="0" algn="l" defTabSz="914400" rtl="0" eaLnBrk="1" latinLnBrk="0" hangingPunct="1">
              <a:lnSpc>
                <a:spcPct val="120000"/>
              </a:lnSpc>
              <a:spcBef>
                <a:spcPts val="500"/>
              </a:spcBef>
              <a:buFont typeface="Arial" panose="020B0604020202020204" pitchFamily="34" charset="0"/>
              <a:buNone/>
              <a:defRPr sz="1800" kern="1200">
                <a:solidFill>
                  <a:schemeClr val="tx1"/>
                </a:solidFill>
                <a:latin typeface="+mn-lt"/>
                <a:ea typeface="+mn-ea"/>
                <a:cs typeface="+mn-cs"/>
              </a:defRPr>
            </a:lvl2pPr>
            <a:lvl3pPr marL="457200" indent="0" algn="l" defTabSz="914400" rtl="0" eaLnBrk="1" latinLnBrk="0" hangingPunct="1">
              <a:lnSpc>
                <a:spcPct val="120000"/>
              </a:lnSpc>
              <a:spcBef>
                <a:spcPts val="500"/>
              </a:spcBef>
              <a:buFont typeface="Arial" panose="020B0604020202020204" pitchFamily="34" charset="0"/>
              <a:buNone/>
              <a:defRPr sz="1600" kern="1200">
                <a:solidFill>
                  <a:schemeClr val="tx1"/>
                </a:solidFill>
                <a:latin typeface="+mn-lt"/>
                <a:ea typeface="+mn-ea"/>
                <a:cs typeface="+mn-cs"/>
              </a:defRPr>
            </a:lvl3pPr>
            <a:lvl4pPr marL="685800" indent="0" algn="l" defTabSz="914400" rtl="0" eaLnBrk="1" latinLnBrk="0" hangingPunct="1">
              <a:lnSpc>
                <a:spcPct val="120000"/>
              </a:lnSpc>
              <a:spcBef>
                <a:spcPts val="500"/>
              </a:spcBef>
              <a:buFont typeface="Arial" panose="020B0604020202020204" pitchFamily="34" charset="0"/>
              <a:buNone/>
              <a:defRPr sz="1400" kern="1200">
                <a:solidFill>
                  <a:schemeClr val="tx1"/>
                </a:solidFill>
                <a:latin typeface="+mn-lt"/>
                <a:ea typeface="+mn-ea"/>
                <a:cs typeface="+mn-cs"/>
              </a:defRPr>
            </a:lvl4pPr>
            <a:lvl5pPr marL="914400" indent="0" algn="l" defTabSz="914400" rtl="0" eaLnBrk="1" latinLnBrk="0" hangingPunct="1">
              <a:lnSpc>
                <a:spcPct val="120000"/>
              </a:lnSpc>
              <a:spcBef>
                <a:spcPts val="5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ARMA (7,1)</a:t>
            </a:r>
          </a:p>
          <a:p>
            <a:r>
              <a:rPr lang="en-US"/>
              <a:t>	Long term Forecast of 10</a:t>
            </a:r>
          </a:p>
          <a:p>
            <a:endParaRPr lang="en-US"/>
          </a:p>
          <a:p>
            <a:endParaRPr lang="en-US"/>
          </a:p>
        </p:txBody>
      </p:sp>
      <p:graphicFrame>
        <p:nvGraphicFramePr>
          <p:cNvPr id="3" name="Table 2">
            <a:extLst>
              <a:ext uri="{FF2B5EF4-FFF2-40B4-BE49-F238E27FC236}">
                <a16:creationId xmlns:a16="http://schemas.microsoft.com/office/drawing/2014/main" id="{D667C392-B42F-1578-5DF5-B9A7CCA994AA}"/>
              </a:ext>
            </a:extLst>
          </p:cNvPr>
          <p:cNvGraphicFramePr>
            <a:graphicFrameLocks noGrp="1"/>
          </p:cNvGraphicFramePr>
          <p:nvPr>
            <p:extLst>
              <p:ext uri="{D42A27DB-BD31-4B8C-83A1-F6EECF244321}">
                <p14:modId xmlns:p14="http://schemas.microsoft.com/office/powerpoint/2010/main" val="1299855895"/>
              </p:ext>
            </p:extLst>
          </p:nvPr>
        </p:nvGraphicFramePr>
        <p:xfrm>
          <a:off x="7272348" y="3146918"/>
          <a:ext cx="3871484" cy="2661920"/>
        </p:xfrm>
        <a:graphic>
          <a:graphicData uri="http://schemas.openxmlformats.org/drawingml/2006/table">
            <a:tbl>
              <a:tblPr firstRow="1" bandRow="1">
                <a:tableStyleId>{5C22544A-7EE6-4342-B048-85BDC9FD1C3A}</a:tableStyleId>
              </a:tblPr>
              <a:tblGrid>
                <a:gridCol w="1935742">
                  <a:extLst>
                    <a:ext uri="{9D8B030D-6E8A-4147-A177-3AD203B41FA5}">
                      <a16:colId xmlns:a16="http://schemas.microsoft.com/office/drawing/2014/main" val="3066695106"/>
                    </a:ext>
                  </a:extLst>
                </a:gridCol>
                <a:gridCol w="1935742">
                  <a:extLst>
                    <a:ext uri="{9D8B030D-6E8A-4147-A177-3AD203B41FA5}">
                      <a16:colId xmlns:a16="http://schemas.microsoft.com/office/drawing/2014/main" val="487821108"/>
                    </a:ext>
                  </a:extLst>
                </a:gridCol>
              </a:tblGrid>
              <a:tr h="370840">
                <a:tc gridSpan="2">
                  <a:txBody>
                    <a:bodyPr/>
                    <a:lstStyle/>
                    <a:p>
                      <a:pPr algn="ctr"/>
                      <a:r>
                        <a:rPr lang="en-US"/>
                        <a:t>ARMA (7,1) – Model 1 United States</a:t>
                      </a:r>
                    </a:p>
                  </a:txBody>
                  <a:tcPr/>
                </a:tc>
                <a:tc hMerge="1">
                  <a:txBody>
                    <a:bodyPr/>
                    <a:lstStyle/>
                    <a:p>
                      <a:endParaRPr lang="en-US"/>
                    </a:p>
                  </a:txBody>
                  <a:tcPr/>
                </a:tc>
                <a:extLst>
                  <a:ext uri="{0D108BD9-81ED-4DB2-BD59-A6C34878D82A}">
                    <a16:rowId xmlns:a16="http://schemas.microsoft.com/office/drawing/2014/main" val="1257892390"/>
                  </a:ext>
                </a:extLst>
              </a:tr>
              <a:tr h="370840">
                <a:tc>
                  <a:txBody>
                    <a:bodyPr/>
                    <a:lstStyle/>
                    <a:p>
                      <a:pPr algn="ctr"/>
                      <a:r>
                        <a:rPr lang="en-US"/>
                        <a:t>5-year ASE</a:t>
                      </a:r>
                    </a:p>
                  </a:txBody>
                  <a:tcPr/>
                </a:tc>
                <a:tc>
                  <a:txBody>
                    <a:bodyPr/>
                    <a:lstStyle/>
                    <a:p>
                      <a:pPr algn="l"/>
                      <a:r>
                        <a:rPr lang="en-US" b="1" dirty="0">
                          <a:solidFill>
                            <a:srgbClr val="7030A0"/>
                          </a:solidFill>
                        </a:rPr>
                        <a:t>0.03084328</a:t>
                      </a:r>
                    </a:p>
                  </a:txBody>
                  <a:tcPr/>
                </a:tc>
                <a:extLst>
                  <a:ext uri="{0D108BD9-81ED-4DB2-BD59-A6C34878D82A}">
                    <a16:rowId xmlns:a16="http://schemas.microsoft.com/office/drawing/2014/main" val="3892481224"/>
                  </a:ext>
                </a:extLst>
              </a:tr>
              <a:tr h="370840">
                <a:tc>
                  <a:txBody>
                    <a:bodyPr/>
                    <a:lstStyle/>
                    <a:p>
                      <a:pPr algn="ctr"/>
                      <a:r>
                        <a:rPr lang="en-US"/>
                        <a:t>5 year Rolling Window RMSE</a:t>
                      </a:r>
                    </a:p>
                  </a:txBody>
                  <a:tcPr/>
                </a:tc>
                <a:tc>
                  <a:txBody>
                    <a:bodyPr/>
                    <a:lstStyle/>
                    <a:p>
                      <a:pPr algn="l"/>
                      <a:r>
                        <a:rPr lang="en-US"/>
                        <a:t>0.355</a:t>
                      </a:r>
                    </a:p>
                  </a:txBody>
                  <a:tcPr/>
                </a:tc>
                <a:extLst>
                  <a:ext uri="{0D108BD9-81ED-4DB2-BD59-A6C34878D82A}">
                    <a16:rowId xmlns:a16="http://schemas.microsoft.com/office/drawing/2014/main" val="1841475213"/>
                  </a:ext>
                </a:extLst>
              </a:tr>
              <a:tr h="370840">
                <a:tc>
                  <a:txBody>
                    <a:bodyPr/>
                    <a:lstStyle/>
                    <a:p>
                      <a:pPr algn="ctr"/>
                      <a:r>
                        <a:rPr lang="en-US"/>
                        <a:t>10-year ASE</a:t>
                      </a:r>
                    </a:p>
                  </a:txBody>
                  <a:tcPr/>
                </a:tc>
                <a:tc>
                  <a:txBody>
                    <a:bodyPr/>
                    <a:lstStyle/>
                    <a:p>
                      <a:pPr algn="l"/>
                      <a:r>
                        <a:rPr lang="en-US" b="1" dirty="0">
                          <a:solidFill>
                            <a:srgbClr val="7030A0"/>
                          </a:solidFill>
                        </a:rPr>
                        <a:t>0.2926274</a:t>
                      </a:r>
                    </a:p>
                  </a:txBody>
                  <a:tcPr/>
                </a:tc>
                <a:extLst>
                  <a:ext uri="{0D108BD9-81ED-4DB2-BD59-A6C34878D82A}">
                    <a16:rowId xmlns:a16="http://schemas.microsoft.com/office/drawing/2014/main" val="1700282934"/>
                  </a:ext>
                </a:extLst>
              </a:tr>
              <a:tr h="370840">
                <a:tc>
                  <a:txBody>
                    <a:bodyPr/>
                    <a:lstStyle/>
                    <a:p>
                      <a:pPr algn="ctr"/>
                      <a:r>
                        <a:rPr lang="en-US"/>
                        <a:t>10-year Rolling Window RMSE</a:t>
                      </a:r>
                    </a:p>
                  </a:txBody>
                  <a:tcPr/>
                </a:tc>
                <a:tc>
                  <a:txBody>
                    <a:bodyPr/>
                    <a:lstStyle/>
                    <a:p>
                      <a:pPr algn="l"/>
                      <a:r>
                        <a:rPr lang="en-US" dirty="0"/>
                        <a:t>0.633</a:t>
                      </a:r>
                    </a:p>
                  </a:txBody>
                  <a:tcPr/>
                </a:tc>
                <a:extLst>
                  <a:ext uri="{0D108BD9-81ED-4DB2-BD59-A6C34878D82A}">
                    <a16:rowId xmlns:a16="http://schemas.microsoft.com/office/drawing/2014/main" val="3651520864"/>
                  </a:ext>
                </a:extLst>
              </a:tr>
            </a:tbl>
          </a:graphicData>
        </a:graphic>
      </p:graphicFrame>
      <p:pic>
        <p:nvPicPr>
          <p:cNvPr id="6" name="Picture 5" descr="A graph showing the growth of a company&#10;&#10;Description automatically generated">
            <a:extLst>
              <a:ext uri="{FF2B5EF4-FFF2-40B4-BE49-F238E27FC236}">
                <a16:creationId xmlns:a16="http://schemas.microsoft.com/office/drawing/2014/main" id="{F9277DFD-B8AC-A064-D621-2BF2F326980F}"/>
              </a:ext>
            </a:extLst>
          </p:cNvPr>
          <p:cNvPicPr>
            <a:picLocks noChangeAspect="1"/>
          </p:cNvPicPr>
          <p:nvPr/>
        </p:nvPicPr>
        <p:blipFill>
          <a:blip r:embed="rId3"/>
          <a:stretch>
            <a:fillRect/>
          </a:stretch>
        </p:blipFill>
        <p:spPr>
          <a:xfrm>
            <a:off x="1173532" y="3465138"/>
            <a:ext cx="4922468" cy="2738438"/>
          </a:xfrm>
          <a:prstGeom prst="rect">
            <a:avLst/>
          </a:prstGeom>
        </p:spPr>
      </p:pic>
      <p:pic>
        <p:nvPicPr>
          <p:cNvPr id="7" name="Picture 6" descr="A graph showing the growth of a company&#10;&#10;Description automatically generated">
            <a:extLst>
              <a:ext uri="{FF2B5EF4-FFF2-40B4-BE49-F238E27FC236}">
                <a16:creationId xmlns:a16="http://schemas.microsoft.com/office/drawing/2014/main" id="{CD3408A4-7806-0765-C343-2A17251866FD}"/>
              </a:ext>
            </a:extLst>
          </p:cNvPr>
          <p:cNvPicPr>
            <a:picLocks noChangeAspect="1"/>
          </p:cNvPicPr>
          <p:nvPr/>
        </p:nvPicPr>
        <p:blipFill rotWithShape="1">
          <a:blip r:embed="rId3"/>
          <a:srcRect l="69586" t="6701" r="3096" b="56624"/>
          <a:stretch/>
        </p:blipFill>
        <p:spPr>
          <a:xfrm>
            <a:off x="4052047" y="3731675"/>
            <a:ext cx="1867129" cy="1394512"/>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1702374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BC5A37-19DC-7AF9-FF55-03AC9E1E2652}"/>
              </a:ext>
            </a:extLst>
          </p:cNvPr>
          <p:cNvSpPr>
            <a:spLocks noGrp="1"/>
          </p:cNvSpPr>
          <p:nvPr>
            <p:ph type="title"/>
          </p:nvPr>
        </p:nvSpPr>
        <p:spPr/>
        <p:txBody>
          <a:bodyPr/>
          <a:lstStyle/>
          <a:p>
            <a:r>
              <a:rPr lang="en-US"/>
              <a:t>ARMA Models for United States </a:t>
            </a:r>
          </a:p>
        </p:txBody>
      </p:sp>
      <p:sp>
        <p:nvSpPr>
          <p:cNvPr id="4" name="Content Placeholder 2">
            <a:extLst>
              <a:ext uri="{FF2B5EF4-FFF2-40B4-BE49-F238E27FC236}">
                <a16:creationId xmlns:a16="http://schemas.microsoft.com/office/drawing/2014/main" id="{6B0625C8-06B9-7E49-A169-231667D79D45}"/>
              </a:ext>
            </a:extLst>
          </p:cNvPr>
          <p:cNvSpPr txBox="1">
            <a:spLocks/>
          </p:cNvSpPr>
          <p:nvPr/>
        </p:nvSpPr>
        <p:spPr>
          <a:xfrm>
            <a:off x="545070" y="2585244"/>
            <a:ext cx="11220210" cy="1687512"/>
          </a:xfrm>
          <a:prstGeom prst="rect">
            <a:avLst/>
          </a:prstGeom>
        </p:spPr>
        <p:txBody>
          <a:bodyPr vert="horz" lIns="91440" tIns="45720" rIns="91440" bIns="45720" numCol="2" rtlCol="0">
            <a:normAutofit/>
          </a:bodyPr>
          <a:lstStyle>
            <a:lvl1pPr marL="0" indent="0" algn="l" defTabSz="914400" rtl="0" eaLnBrk="1" latinLnBrk="0" hangingPunct="1">
              <a:lnSpc>
                <a:spcPct val="120000"/>
              </a:lnSpc>
              <a:spcBef>
                <a:spcPts val="1000"/>
              </a:spcBef>
              <a:buFont typeface="Arial" panose="020B0604020202020204" pitchFamily="34" charset="0"/>
              <a:buNone/>
              <a:defRPr sz="2000" kern="1200">
                <a:solidFill>
                  <a:schemeClr val="tx1"/>
                </a:solidFill>
                <a:latin typeface="+mn-lt"/>
                <a:ea typeface="+mn-ea"/>
                <a:cs typeface="+mn-cs"/>
              </a:defRPr>
            </a:lvl1pPr>
            <a:lvl2pPr marL="228600" indent="0" algn="l" defTabSz="914400" rtl="0" eaLnBrk="1" latinLnBrk="0" hangingPunct="1">
              <a:lnSpc>
                <a:spcPct val="120000"/>
              </a:lnSpc>
              <a:spcBef>
                <a:spcPts val="500"/>
              </a:spcBef>
              <a:buFont typeface="Arial" panose="020B0604020202020204" pitchFamily="34" charset="0"/>
              <a:buNone/>
              <a:defRPr sz="1800" kern="1200">
                <a:solidFill>
                  <a:schemeClr val="tx1"/>
                </a:solidFill>
                <a:latin typeface="+mn-lt"/>
                <a:ea typeface="+mn-ea"/>
                <a:cs typeface="+mn-cs"/>
              </a:defRPr>
            </a:lvl2pPr>
            <a:lvl3pPr marL="457200" indent="0" algn="l" defTabSz="914400" rtl="0" eaLnBrk="1" latinLnBrk="0" hangingPunct="1">
              <a:lnSpc>
                <a:spcPct val="120000"/>
              </a:lnSpc>
              <a:spcBef>
                <a:spcPts val="500"/>
              </a:spcBef>
              <a:buFont typeface="Arial" panose="020B0604020202020204" pitchFamily="34" charset="0"/>
              <a:buNone/>
              <a:defRPr sz="1600" kern="1200">
                <a:solidFill>
                  <a:schemeClr val="tx1"/>
                </a:solidFill>
                <a:latin typeface="+mn-lt"/>
                <a:ea typeface="+mn-ea"/>
                <a:cs typeface="+mn-cs"/>
              </a:defRPr>
            </a:lvl3pPr>
            <a:lvl4pPr marL="685800" indent="0" algn="l" defTabSz="914400" rtl="0" eaLnBrk="1" latinLnBrk="0" hangingPunct="1">
              <a:lnSpc>
                <a:spcPct val="120000"/>
              </a:lnSpc>
              <a:spcBef>
                <a:spcPts val="500"/>
              </a:spcBef>
              <a:buFont typeface="Arial" panose="020B0604020202020204" pitchFamily="34" charset="0"/>
              <a:buNone/>
              <a:defRPr sz="1400" kern="1200">
                <a:solidFill>
                  <a:schemeClr val="tx1"/>
                </a:solidFill>
                <a:latin typeface="+mn-lt"/>
                <a:ea typeface="+mn-ea"/>
                <a:cs typeface="+mn-cs"/>
              </a:defRPr>
            </a:lvl4pPr>
            <a:lvl5pPr marL="914400" indent="0" algn="l" defTabSz="914400" rtl="0" eaLnBrk="1" latinLnBrk="0" hangingPunct="1">
              <a:lnSpc>
                <a:spcPct val="120000"/>
              </a:lnSpc>
              <a:spcBef>
                <a:spcPts val="5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AR (4)</a:t>
            </a:r>
          </a:p>
          <a:p>
            <a:r>
              <a:rPr lang="en-US"/>
              <a:t>	Short term Forecast of 5</a:t>
            </a:r>
          </a:p>
          <a:p>
            <a:endParaRPr lang="en-US"/>
          </a:p>
          <a:p>
            <a:pPr marL="342900" indent="-342900">
              <a:buFont typeface="Arial" panose="020B0604020202020204" pitchFamily="34" charset="0"/>
              <a:buChar char="•"/>
            </a:pPr>
            <a:endParaRPr lang="en-US"/>
          </a:p>
        </p:txBody>
      </p:sp>
      <p:graphicFrame>
        <p:nvGraphicFramePr>
          <p:cNvPr id="3" name="Table 2">
            <a:extLst>
              <a:ext uri="{FF2B5EF4-FFF2-40B4-BE49-F238E27FC236}">
                <a16:creationId xmlns:a16="http://schemas.microsoft.com/office/drawing/2014/main" id="{BAD2BDAA-C624-AD37-E731-3A27D9C0FFF9}"/>
              </a:ext>
            </a:extLst>
          </p:cNvPr>
          <p:cNvGraphicFramePr>
            <a:graphicFrameLocks noGrp="1"/>
          </p:cNvGraphicFramePr>
          <p:nvPr>
            <p:extLst>
              <p:ext uri="{D42A27DB-BD31-4B8C-83A1-F6EECF244321}">
                <p14:modId xmlns:p14="http://schemas.microsoft.com/office/powerpoint/2010/main" val="3903652677"/>
              </p:ext>
            </p:extLst>
          </p:nvPr>
        </p:nvGraphicFramePr>
        <p:xfrm>
          <a:off x="7272348" y="3146918"/>
          <a:ext cx="3871484" cy="1381760"/>
        </p:xfrm>
        <a:graphic>
          <a:graphicData uri="http://schemas.openxmlformats.org/drawingml/2006/table">
            <a:tbl>
              <a:tblPr firstRow="1" bandRow="1">
                <a:tableStyleId>{5C22544A-7EE6-4342-B048-85BDC9FD1C3A}</a:tableStyleId>
              </a:tblPr>
              <a:tblGrid>
                <a:gridCol w="1935742">
                  <a:extLst>
                    <a:ext uri="{9D8B030D-6E8A-4147-A177-3AD203B41FA5}">
                      <a16:colId xmlns:a16="http://schemas.microsoft.com/office/drawing/2014/main" val="3066695106"/>
                    </a:ext>
                  </a:extLst>
                </a:gridCol>
                <a:gridCol w="1935742">
                  <a:extLst>
                    <a:ext uri="{9D8B030D-6E8A-4147-A177-3AD203B41FA5}">
                      <a16:colId xmlns:a16="http://schemas.microsoft.com/office/drawing/2014/main" val="487821108"/>
                    </a:ext>
                  </a:extLst>
                </a:gridCol>
              </a:tblGrid>
              <a:tr h="370840">
                <a:tc gridSpan="2">
                  <a:txBody>
                    <a:bodyPr/>
                    <a:lstStyle/>
                    <a:p>
                      <a:pPr algn="ctr"/>
                      <a:r>
                        <a:rPr lang="en-US"/>
                        <a:t>AR(4) – Model 2 United States</a:t>
                      </a:r>
                    </a:p>
                  </a:txBody>
                  <a:tcPr/>
                </a:tc>
                <a:tc hMerge="1">
                  <a:txBody>
                    <a:bodyPr/>
                    <a:lstStyle/>
                    <a:p>
                      <a:endParaRPr lang="en-US"/>
                    </a:p>
                  </a:txBody>
                  <a:tcPr/>
                </a:tc>
                <a:extLst>
                  <a:ext uri="{0D108BD9-81ED-4DB2-BD59-A6C34878D82A}">
                    <a16:rowId xmlns:a16="http://schemas.microsoft.com/office/drawing/2014/main" val="1257892390"/>
                  </a:ext>
                </a:extLst>
              </a:tr>
              <a:tr h="370840">
                <a:tc>
                  <a:txBody>
                    <a:bodyPr/>
                    <a:lstStyle/>
                    <a:p>
                      <a:pPr algn="ctr"/>
                      <a:r>
                        <a:rPr lang="en-US"/>
                        <a:t>5-year ASE</a:t>
                      </a:r>
                    </a:p>
                  </a:txBody>
                  <a:tcPr/>
                </a:tc>
                <a:tc>
                  <a:txBody>
                    <a:bodyPr/>
                    <a:lstStyle/>
                    <a:p>
                      <a:pPr algn="l"/>
                      <a:r>
                        <a:rPr lang="en-US" b="1" dirty="0">
                          <a:solidFill>
                            <a:srgbClr val="7030A0"/>
                          </a:solidFill>
                        </a:rPr>
                        <a:t>0.01653549</a:t>
                      </a:r>
                    </a:p>
                  </a:txBody>
                  <a:tcPr/>
                </a:tc>
                <a:extLst>
                  <a:ext uri="{0D108BD9-81ED-4DB2-BD59-A6C34878D82A}">
                    <a16:rowId xmlns:a16="http://schemas.microsoft.com/office/drawing/2014/main" val="3892481224"/>
                  </a:ext>
                </a:extLst>
              </a:tr>
              <a:tr h="370840">
                <a:tc>
                  <a:txBody>
                    <a:bodyPr/>
                    <a:lstStyle/>
                    <a:p>
                      <a:pPr algn="ctr"/>
                      <a:r>
                        <a:rPr lang="en-US"/>
                        <a:t>5 year Rolling Window RMSE</a:t>
                      </a:r>
                    </a:p>
                  </a:txBody>
                  <a:tcPr/>
                </a:tc>
                <a:tc>
                  <a:txBody>
                    <a:bodyPr/>
                    <a:lstStyle/>
                    <a:p>
                      <a:pPr algn="l"/>
                      <a:r>
                        <a:rPr lang="en-US" dirty="0"/>
                        <a:t>0.399</a:t>
                      </a:r>
                    </a:p>
                  </a:txBody>
                  <a:tcPr/>
                </a:tc>
                <a:extLst>
                  <a:ext uri="{0D108BD9-81ED-4DB2-BD59-A6C34878D82A}">
                    <a16:rowId xmlns:a16="http://schemas.microsoft.com/office/drawing/2014/main" val="1841475213"/>
                  </a:ext>
                </a:extLst>
              </a:tr>
            </a:tbl>
          </a:graphicData>
        </a:graphic>
      </p:graphicFrame>
      <p:pic>
        <p:nvPicPr>
          <p:cNvPr id="8" name="Picture 7" descr="A graph showing the growth of a company&#10;&#10;Description automatically generated">
            <a:extLst>
              <a:ext uri="{FF2B5EF4-FFF2-40B4-BE49-F238E27FC236}">
                <a16:creationId xmlns:a16="http://schemas.microsoft.com/office/drawing/2014/main" id="{6B2FC8B9-6C61-3D7F-22B7-663A607CDB40}"/>
              </a:ext>
            </a:extLst>
          </p:cNvPr>
          <p:cNvPicPr>
            <a:picLocks noChangeAspect="1"/>
          </p:cNvPicPr>
          <p:nvPr/>
        </p:nvPicPr>
        <p:blipFill>
          <a:blip r:embed="rId3"/>
          <a:stretch>
            <a:fillRect/>
          </a:stretch>
        </p:blipFill>
        <p:spPr>
          <a:xfrm>
            <a:off x="836392" y="3486606"/>
            <a:ext cx="5318783" cy="3006269"/>
          </a:xfrm>
          <a:prstGeom prst="rect">
            <a:avLst/>
          </a:prstGeom>
        </p:spPr>
      </p:pic>
      <p:pic>
        <p:nvPicPr>
          <p:cNvPr id="9" name="Picture 8" descr="A graph showing the growth of a company&#10;&#10;Description automatically generated">
            <a:extLst>
              <a:ext uri="{FF2B5EF4-FFF2-40B4-BE49-F238E27FC236}">
                <a16:creationId xmlns:a16="http://schemas.microsoft.com/office/drawing/2014/main" id="{F5167F40-89D3-30E4-09E1-32874B80B9E2}"/>
              </a:ext>
            </a:extLst>
          </p:cNvPr>
          <p:cNvPicPr>
            <a:picLocks noChangeAspect="1"/>
          </p:cNvPicPr>
          <p:nvPr/>
        </p:nvPicPr>
        <p:blipFill rotWithShape="1">
          <a:blip r:embed="rId3"/>
          <a:srcRect l="66020" t="5389" r="3978" b="61203"/>
          <a:stretch/>
        </p:blipFill>
        <p:spPr>
          <a:xfrm>
            <a:off x="3629169" y="3734873"/>
            <a:ext cx="2286734" cy="1439245"/>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1550631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BC5A37-19DC-7AF9-FF55-03AC9E1E2652}"/>
              </a:ext>
            </a:extLst>
          </p:cNvPr>
          <p:cNvSpPr>
            <a:spLocks noGrp="1"/>
          </p:cNvSpPr>
          <p:nvPr>
            <p:ph type="title"/>
          </p:nvPr>
        </p:nvSpPr>
        <p:spPr/>
        <p:txBody>
          <a:bodyPr/>
          <a:lstStyle/>
          <a:p>
            <a:r>
              <a:rPr lang="en-US"/>
              <a:t>ARMA Models for United States </a:t>
            </a:r>
          </a:p>
        </p:txBody>
      </p:sp>
      <p:sp>
        <p:nvSpPr>
          <p:cNvPr id="4" name="Content Placeholder 2">
            <a:extLst>
              <a:ext uri="{FF2B5EF4-FFF2-40B4-BE49-F238E27FC236}">
                <a16:creationId xmlns:a16="http://schemas.microsoft.com/office/drawing/2014/main" id="{6B0625C8-06B9-7E49-A169-231667D79D45}"/>
              </a:ext>
            </a:extLst>
          </p:cNvPr>
          <p:cNvSpPr txBox="1">
            <a:spLocks/>
          </p:cNvSpPr>
          <p:nvPr/>
        </p:nvSpPr>
        <p:spPr>
          <a:xfrm>
            <a:off x="545070" y="2585244"/>
            <a:ext cx="11006850" cy="1687512"/>
          </a:xfrm>
          <a:prstGeom prst="rect">
            <a:avLst/>
          </a:prstGeom>
        </p:spPr>
        <p:txBody>
          <a:bodyPr vert="horz" lIns="91440" tIns="45720" rIns="91440" bIns="45720" numCol="2" rtlCol="0">
            <a:normAutofit/>
          </a:bodyPr>
          <a:lstStyle>
            <a:lvl1pPr marL="0" indent="0" algn="l" defTabSz="914400" rtl="0" eaLnBrk="1" latinLnBrk="0" hangingPunct="1">
              <a:lnSpc>
                <a:spcPct val="120000"/>
              </a:lnSpc>
              <a:spcBef>
                <a:spcPts val="1000"/>
              </a:spcBef>
              <a:buFont typeface="Arial" panose="020B0604020202020204" pitchFamily="34" charset="0"/>
              <a:buNone/>
              <a:defRPr sz="2000" kern="1200">
                <a:solidFill>
                  <a:schemeClr val="tx1"/>
                </a:solidFill>
                <a:latin typeface="+mn-lt"/>
                <a:ea typeface="+mn-ea"/>
                <a:cs typeface="+mn-cs"/>
              </a:defRPr>
            </a:lvl1pPr>
            <a:lvl2pPr marL="228600" indent="0" algn="l" defTabSz="914400" rtl="0" eaLnBrk="1" latinLnBrk="0" hangingPunct="1">
              <a:lnSpc>
                <a:spcPct val="120000"/>
              </a:lnSpc>
              <a:spcBef>
                <a:spcPts val="500"/>
              </a:spcBef>
              <a:buFont typeface="Arial" panose="020B0604020202020204" pitchFamily="34" charset="0"/>
              <a:buNone/>
              <a:defRPr sz="1800" kern="1200">
                <a:solidFill>
                  <a:schemeClr val="tx1"/>
                </a:solidFill>
                <a:latin typeface="+mn-lt"/>
                <a:ea typeface="+mn-ea"/>
                <a:cs typeface="+mn-cs"/>
              </a:defRPr>
            </a:lvl2pPr>
            <a:lvl3pPr marL="457200" indent="0" algn="l" defTabSz="914400" rtl="0" eaLnBrk="1" latinLnBrk="0" hangingPunct="1">
              <a:lnSpc>
                <a:spcPct val="120000"/>
              </a:lnSpc>
              <a:spcBef>
                <a:spcPts val="500"/>
              </a:spcBef>
              <a:buFont typeface="Arial" panose="020B0604020202020204" pitchFamily="34" charset="0"/>
              <a:buNone/>
              <a:defRPr sz="1600" kern="1200">
                <a:solidFill>
                  <a:schemeClr val="tx1"/>
                </a:solidFill>
                <a:latin typeface="+mn-lt"/>
                <a:ea typeface="+mn-ea"/>
                <a:cs typeface="+mn-cs"/>
              </a:defRPr>
            </a:lvl3pPr>
            <a:lvl4pPr marL="685800" indent="0" algn="l" defTabSz="914400" rtl="0" eaLnBrk="1" latinLnBrk="0" hangingPunct="1">
              <a:lnSpc>
                <a:spcPct val="120000"/>
              </a:lnSpc>
              <a:spcBef>
                <a:spcPts val="500"/>
              </a:spcBef>
              <a:buFont typeface="Arial" panose="020B0604020202020204" pitchFamily="34" charset="0"/>
              <a:buNone/>
              <a:defRPr sz="1400" kern="1200">
                <a:solidFill>
                  <a:schemeClr val="tx1"/>
                </a:solidFill>
                <a:latin typeface="+mn-lt"/>
                <a:ea typeface="+mn-ea"/>
                <a:cs typeface="+mn-cs"/>
              </a:defRPr>
            </a:lvl4pPr>
            <a:lvl5pPr marL="914400" indent="0" algn="l" defTabSz="914400" rtl="0" eaLnBrk="1" latinLnBrk="0" hangingPunct="1">
              <a:lnSpc>
                <a:spcPct val="120000"/>
              </a:lnSpc>
              <a:spcBef>
                <a:spcPts val="5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AR (4)</a:t>
            </a:r>
          </a:p>
          <a:p>
            <a:r>
              <a:rPr lang="en-US"/>
              <a:t>	Long term Forecast of 10</a:t>
            </a:r>
          </a:p>
          <a:p>
            <a:endParaRPr lang="en-US"/>
          </a:p>
          <a:p>
            <a:pPr marL="342900" indent="-342900">
              <a:buFont typeface="Arial" panose="020B0604020202020204" pitchFamily="34" charset="0"/>
              <a:buChar char="•"/>
            </a:pPr>
            <a:endParaRPr lang="en-US"/>
          </a:p>
        </p:txBody>
      </p:sp>
      <p:graphicFrame>
        <p:nvGraphicFramePr>
          <p:cNvPr id="3" name="Table 2">
            <a:extLst>
              <a:ext uri="{FF2B5EF4-FFF2-40B4-BE49-F238E27FC236}">
                <a16:creationId xmlns:a16="http://schemas.microsoft.com/office/drawing/2014/main" id="{84907C82-1987-3996-7547-23141BCCCAC2}"/>
              </a:ext>
            </a:extLst>
          </p:cNvPr>
          <p:cNvGraphicFramePr>
            <a:graphicFrameLocks noGrp="1"/>
          </p:cNvGraphicFramePr>
          <p:nvPr>
            <p:extLst>
              <p:ext uri="{D42A27DB-BD31-4B8C-83A1-F6EECF244321}">
                <p14:modId xmlns:p14="http://schemas.microsoft.com/office/powerpoint/2010/main" val="1506665449"/>
              </p:ext>
            </p:extLst>
          </p:nvPr>
        </p:nvGraphicFramePr>
        <p:xfrm>
          <a:off x="7272348" y="3146918"/>
          <a:ext cx="3871484" cy="2392680"/>
        </p:xfrm>
        <a:graphic>
          <a:graphicData uri="http://schemas.openxmlformats.org/drawingml/2006/table">
            <a:tbl>
              <a:tblPr firstRow="1" bandRow="1">
                <a:tableStyleId>{5C22544A-7EE6-4342-B048-85BDC9FD1C3A}</a:tableStyleId>
              </a:tblPr>
              <a:tblGrid>
                <a:gridCol w="1935742">
                  <a:extLst>
                    <a:ext uri="{9D8B030D-6E8A-4147-A177-3AD203B41FA5}">
                      <a16:colId xmlns:a16="http://schemas.microsoft.com/office/drawing/2014/main" val="3066695106"/>
                    </a:ext>
                  </a:extLst>
                </a:gridCol>
                <a:gridCol w="1935742">
                  <a:extLst>
                    <a:ext uri="{9D8B030D-6E8A-4147-A177-3AD203B41FA5}">
                      <a16:colId xmlns:a16="http://schemas.microsoft.com/office/drawing/2014/main" val="487821108"/>
                    </a:ext>
                  </a:extLst>
                </a:gridCol>
              </a:tblGrid>
              <a:tr h="370840">
                <a:tc gridSpan="2">
                  <a:txBody>
                    <a:bodyPr/>
                    <a:lstStyle/>
                    <a:p>
                      <a:pPr algn="ctr"/>
                      <a:r>
                        <a:rPr lang="en-US"/>
                        <a:t>AR(4) – Model 2 United States</a:t>
                      </a:r>
                    </a:p>
                  </a:txBody>
                  <a:tcPr/>
                </a:tc>
                <a:tc hMerge="1">
                  <a:txBody>
                    <a:bodyPr/>
                    <a:lstStyle/>
                    <a:p>
                      <a:endParaRPr lang="en-US"/>
                    </a:p>
                  </a:txBody>
                  <a:tcPr/>
                </a:tc>
                <a:extLst>
                  <a:ext uri="{0D108BD9-81ED-4DB2-BD59-A6C34878D82A}">
                    <a16:rowId xmlns:a16="http://schemas.microsoft.com/office/drawing/2014/main" val="1257892390"/>
                  </a:ext>
                </a:extLst>
              </a:tr>
              <a:tr h="370840">
                <a:tc>
                  <a:txBody>
                    <a:bodyPr/>
                    <a:lstStyle/>
                    <a:p>
                      <a:pPr algn="ctr"/>
                      <a:r>
                        <a:rPr lang="en-US"/>
                        <a:t>5-year ASE</a:t>
                      </a:r>
                    </a:p>
                  </a:txBody>
                  <a:tcPr/>
                </a:tc>
                <a:tc>
                  <a:txBody>
                    <a:bodyPr/>
                    <a:lstStyle/>
                    <a:p>
                      <a:pPr algn="l"/>
                      <a:r>
                        <a:rPr lang="en-US" b="1" dirty="0">
                          <a:solidFill>
                            <a:srgbClr val="7030A0"/>
                          </a:solidFill>
                        </a:rPr>
                        <a:t>0.01653549</a:t>
                      </a:r>
                    </a:p>
                  </a:txBody>
                  <a:tcPr/>
                </a:tc>
                <a:extLst>
                  <a:ext uri="{0D108BD9-81ED-4DB2-BD59-A6C34878D82A}">
                    <a16:rowId xmlns:a16="http://schemas.microsoft.com/office/drawing/2014/main" val="3892481224"/>
                  </a:ext>
                </a:extLst>
              </a:tr>
              <a:tr h="370840">
                <a:tc>
                  <a:txBody>
                    <a:bodyPr/>
                    <a:lstStyle/>
                    <a:p>
                      <a:pPr algn="ctr"/>
                      <a:r>
                        <a:rPr lang="en-US"/>
                        <a:t>5 year Rolling Window RMSE</a:t>
                      </a:r>
                    </a:p>
                  </a:txBody>
                  <a:tcPr/>
                </a:tc>
                <a:tc>
                  <a:txBody>
                    <a:bodyPr/>
                    <a:lstStyle/>
                    <a:p>
                      <a:pPr algn="l"/>
                      <a:r>
                        <a:rPr lang="en-US"/>
                        <a:t>0.399</a:t>
                      </a:r>
                    </a:p>
                  </a:txBody>
                  <a:tcPr/>
                </a:tc>
                <a:extLst>
                  <a:ext uri="{0D108BD9-81ED-4DB2-BD59-A6C34878D82A}">
                    <a16:rowId xmlns:a16="http://schemas.microsoft.com/office/drawing/2014/main" val="1841475213"/>
                  </a:ext>
                </a:extLst>
              </a:tr>
              <a:tr h="370840">
                <a:tc>
                  <a:txBody>
                    <a:bodyPr/>
                    <a:lstStyle/>
                    <a:p>
                      <a:pPr algn="ctr"/>
                      <a:r>
                        <a:rPr lang="en-US"/>
                        <a:t>10-year ASE</a:t>
                      </a:r>
                    </a:p>
                  </a:txBody>
                  <a:tcPr/>
                </a:tc>
                <a:tc>
                  <a:txBody>
                    <a:bodyPr/>
                    <a:lstStyle/>
                    <a:p>
                      <a:pPr algn="l"/>
                      <a:r>
                        <a:rPr lang="en-US" b="1" dirty="0">
                          <a:solidFill>
                            <a:srgbClr val="7030A0"/>
                          </a:solidFill>
                        </a:rPr>
                        <a:t>0.4274855</a:t>
                      </a:r>
                    </a:p>
                  </a:txBody>
                  <a:tcPr/>
                </a:tc>
                <a:extLst>
                  <a:ext uri="{0D108BD9-81ED-4DB2-BD59-A6C34878D82A}">
                    <a16:rowId xmlns:a16="http://schemas.microsoft.com/office/drawing/2014/main" val="1700282934"/>
                  </a:ext>
                </a:extLst>
              </a:tr>
              <a:tr h="370840">
                <a:tc>
                  <a:txBody>
                    <a:bodyPr/>
                    <a:lstStyle/>
                    <a:p>
                      <a:pPr algn="ctr"/>
                      <a:r>
                        <a:rPr lang="en-US"/>
                        <a:t>10-year Rolling Window RMSE</a:t>
                      </a:r>
                    </a:p>
                  </a:txBody>
                  <a:tcPr/>
                </a:tc>
                <a:tc>
                  <a:txBody>
                    <a:bodyPr/>
                    <a:lstStyle/>
                    <a:p>
                      <a:pPr algn="l"/>
                      <a:r>
                        <a:rPr lang="en-US" dirty="0"/>
                        <a:t>0.745</a:t>
                      </a:r>
                    </a:p>
                  </a:txBody>
                  <a:tcPr/>
                </a:tc>
                <a:extLst>
                  <a:ext uri="{0D108BD9-81ED-4DB2-BD59-A6C34878D82A}">
                    <a16:rowId xmlns:a16="http://schemas.microsoft.com/office/drawing/2014/main" val="3651520864"/>
                  </a:ext>
                </a:extLst>
              </a:tr>
            </a:tbl>
          </a:graphicData>
        </a:graphic>
      </p:graphicFrame>
      <p:pic>
        <p:nvPicPr>
          <p:cNvPr id="6" name="Picture 5" descr="A graph with a line&#10;&#10;Description automatically generated">
            <a:extLst>
              <a:ext uri="{FF2B5EF4-FFF2-40B4-BE49-F238E27FC236}">
                <a16:creationId xmlns:a16="http://schemas.microsoft.com/office/drawing/2014/main" id="{75EE6819-173F-B9F7-8581-14AB3FF6AE8D}"/>
              </a:ext>
            </a:extLst>
          </p:cNvPr>
          <p:cNvPicPr>
            <a:picLocks noChangeAspect="1"/>
          </p:cNvPicPr>
          <p:nvPr/>
        </p:nvPicPr>
        <p:blipFill>
          <a:blip r:embed="rId3"/>
          <a:stretch>
            <a:fillRect/>
          </a:stretch>
        </p:blipFill>
        <p:spPr>
          <a:xfrm>
            <a:off x="838364" y="3518927"/>
            <a:ext cx="5257636" cy="3074894"/>
          </a:xfrm>
          <a:prstGeom prst="rect">
            <a:avLst/>
          </a:prstGeom>
        </p:spPr>
      </p:pic>
      <p:pic>
        <p:nvPicPr>
          <p:cNvPr id="7" name="Picture 6" descr="A graph with a line&#10;&#10;Description automatically generated">
            <a:extLst>
              <a:ext uri="{FF2B5EF4-FFF2-40B4-BE49-F238E27FC236}">
                <a16:creationId xmlns:a16="http://schemas.microsoft.com/office/drawing/2014/main" id="{645A54A4-424F-2878-3460-9BE1C00E70FE}"/>
              </a:ext>
            </a:extLst>
          </p:cNvPr>
          <p:cNvPicPr>
            <a:picLocks noChangeAspect="1"/>
          </p:cNvPicPr>
          <p:nvPr/>
        </p:nvPicPr>
        <p:blipFill rotWithShape="1">
          <a:blip r:embed="rId3"/>
          <a:srcRect l="70673" t="8883" r="4784" b="57298"/>
          <a:stretch/>
        </p:blipFill>
        <p:spPr>
          <a:xfrm>
            <a:off x="3467182" y="3733726"/>
            <a:ext cx="2241177" cy="1806152"/>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588476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7243C3-80C5-4CF1-45A5-AAC830754C73}"/>
              </a:ext>
            </a:extLst>
          </p:cNvPr>
          <p:cNvSpPr>
            <a:spLocks noGrp="1"/>
          </p:cNvSpPr>
          <p:nvPr>
            <p:ph type="title"/>
          </p:nvPr>
        </p:nvSpPr>
        <p:spPr/>
        <p:txBody>
          <a:bodyPr>
            <a:normAutofit fontScale="90000"/>
          </a:bodyPr>
          <a:lstStyle/>
          <a:p>
            <a:r>
              <a:rPr lang="en-US" dirty="0"/>
              <a:t>Factor Tables for US ARMA models</a:t>
            </a:r>
          </a:p>
        </p:txBody>
      </p:sp>
      <p:sp>
        <p:nvSpPr>
          <p:cNvPr id="8" name="TextBox 7">
            <a:extLst>
              <a:ext uri="{FF2B5EF4-FFF2-40B4-BE49-F238E27FC236}">
                <a16:creationId xmlns:a16="http://schemas.microsoft.com/office/drawing/2014/main" id="{9852BAAD-BE95-97DA-C1E3-571B5CF0519E}"/>
              </a:ext>
            </a:extLst>
          </p:cNvPr>
          <p:cNvSpPr txBox="1"/>
          <p:nvPr/>
        </p:nvSpPr>
        <p:spPr>
          <a:xfrm>
            <a:off x="1260389" y="6413157"/>
            <a:ext cx="2369238" cy="369332"/>
          </a:xfrm>
          <a:prstGeom prst="rect">
            <a:avLst/>
          </a:prstGeom>
          <a:noFill/>
        </p:spPr>
        <p:txBody>
          <a:bodyPr wrap="none" rtlCol="0">
            <a:spAutoFit/>
          </a:bodyPr>
          <a:lstStyle/>
          <a:p>
            <a:r>
              <a:rPr lang="en-US" dirty="0"/>
              <a:t>Model 1: ARMA (7,1)</a:t>
            </a:r>
          </a:p>
        </p:txBody>
      </p:sp>
      <p:sp>
        <p:nvSpPr>
          <p:cNvPr id="9" name="TextBox 8">
            <a:extLst>
              <a:ext uri="{FF2B5EF4-FFF2-40B4-BE49-F238E27FC236}">
                <a16:creationId xmlns:a16="http://schemas.microsoft.com/office/drawing/2014/main" id="{A5EA572C-A876-0206-2B81-5A656053C4BA}"/>
              </a:ext>
            </a:extLst>
          </p:cNvPr>
          <p:cNvSpPr txBox="1"/>
          <p:nvPr/>
        </p:nvSpPr>
        <p:spPr>
          <a:xfrm>
            <a:off x="7909361" y="6308209"/>
            <a:ext cx="1812356" cy="369332"/>
          </a:xfrm>
          <a:prstGeom prst="rect">
            <a:avLst/>
          </a:prstGeom>
          <a:noFill/>
        </p:spPr>
        <p:txBody>
          <a:bodyPr wrap="none" rtlCol="0">
            <a:spAutoFit/>
          </a:bodyPr>
          <a:lstStyle/>
          <a:p>
            <a:r>
              <a:rPr lang="en-US" dirty="0"/>
              <a:t>Model 2: AR (4)</a:t>
            </a:r>
          </a:p>
        </p:txBody>
      </p:sp>
      <p:pic>
        <p:nvPicPr>
          <p:cNvPr id="10" name="Picture 9" descr="A screenshot of a computer&#10;&#10;Description automatically generated">
            <a:extLst>
              <a:ext uri="{FF2B5EF4-FFF2-40B4-BE49-F238E27FC236}">
                <a16:creationId xmlns:a16="http://schemas.microsoft.com/office/drawing/2014/main" id="{6E15A801-6DF3-55E8-36D7-32A54BBC81CB}"/>
              </a:ext>
            </a:extLst>
          </p:cNvPr>
          <p:cNvPicPr>
            <a:picLocks noChangeAspect="1"/>
          </p:cNvPicPr>
          <p:nvPr/>
        </p:nvPicPr>
        <p:blipFill>
          <a:blip r:embed="rId3"/>
          <a:stretch>
            <a:fillRect/>
          </a:stretch>
        </p:blipFill>
        <p:spPr>
          <a:xfrm>
            <a:off x="484552" y="2990336"/>
            <a:ext cx="4532993" cy="3105279"/>
          </a:xfrm>
          <a:prstGeom prst="rect">
            <a:avLst/>
          </a:prstGeom>
        </p:spPr>
      </p:pic>
      <p:pic>
        <p:nvPicPr>
          <p:cNvPr id="12" name="Picture 11" descr="A white paper with black text&#10;&#10;Description automatically generated">
            <a:extLst>
              <a:ext uri="{FF2B5EF4-FFF2-40B4-BE49-F238E27FC236}">
                <a16:creationId xmlns:a16="http://schemas.microsoft.com/office/drawing/2014/main" id="{31F5917C-17C1-7721-7D37-7330B6E27CF0}"/>
              </a:ext>
            </a:extLst>
          </p:cNvPr>
          <p:cNvPicPr>
            <a:picLocks noChangeAspect="1"/>
          </p:cNvPicPr>
          <p:nvPr/>
        </p:nvPicPr>
        <p:blipFill>
          <a:blip r:embed="rId4"/>
          <a:stretch>
            <a:fillRect/>
          </a:stretch>
        </p:blipFill>
        <p:spPr>
          <a:xfrm>
            <a:off x="6293223" y="3311612"/>
            <a:ext cx="5668118" cy="2054289"/>
          </a:xfrm>
          <a:prstGeom prst="rect">
            <a:avLst/>
          </a:prstGeom>
        </p:spPr>
      </p:pic>
    </p:spTree>
    <p:extLst>
      <p:ext uri="{BB962C8B-B14F-4D97-AF65-F5344CB8AC3E}">
        <p14:creationId xmlns:p14="http://schemas.microsoft.com/office/powerpoint/2010/main" val="17860039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B9A38A-A705-8050-F026-2D91CB0FD01C}"/>
              </a:ext>
            </a:extLst>
          </p:cNvPr>
          <p:cNvSpPr>
            <a:spLocks noGrp="1"/>
          </p:cNvSpPr>
          <p:nvPr>
            <p:ph type="title"/>
          </p:nvPr>
        </p:nvSpPr>
        <p:spPr>
          <a:xfrm>
            <a:off x="233082" y="-281241"/>
            <a:ext cx="10869248" cy="1687513"/>
          </a:xfrm>
        </p:spPr>
        <p:txBody>
          <a:bodyPr/>
          <a:lstStyle/>
          <a:p>
            <a:r>
              <a:rPr lang="en-US"/>
              <a:t>Summary of ARMA Models</a:t>
            </a:r>
          </a:p>
        </p:txBody>
      </p:sp>
      <p:sp>
        <p:nvSpPr>
          <p:cNvPr id="3" name="Content Placeholder 2">
            <a:extLst>
              <a:ext uri="{FF2B5EF4-FFF2-40B4-BE49-F238E27FC236}">
                <a16:creationId xmlns:a16="http://schemas.microsoft.com/office/drawing/2014/main" id="{7D57D26C-0BCA-FFF0-210B-3EA138713615}"/>
              </a:ext>
            </a:extLst>
          </p:cNvPr>
          <p:cNvSpPr>
            <a:spLocks noGrp="1"/>
          </p:cNvSpPr>
          <p:nvPr>
            <p:ph idx="1"/>
          </p:nvPr>
        </p:nvSpPr>
        <p:spPr>
          <a:xfrm>
            <a:off x="412376" y="1406272"/>
            <a:ext cx="10869248" cy="3600450"/>
          </a:xfrm>
        </p:spPr>
        <p:txBody>
          <a:bodyPr/>
          <a:lstStyle/>
          <a:p>
            <a:r>
              <a:rPr lang="en-US">
                <a:solidFill>
                  <a:schemeClr val="bg1">
                    <a:lumMod val="95000"/>
                  </a:schemeClr>
                </a:solidFill>
              </a:rPr>
              <a:t>Ideal Model for Mexico v. United States using ARMA</a:t>
            </a:r>
          </a:p>
        </p:txBody>
      </p:sp>
      <p:graphicFrame>
        <p:nvGraphicFramePr>
          <p:cNvPr id="4" name="Table 3">
            <a:extLst>
              <a:ext uri="{FF2B5EF4-FFF2-40B4-BE49-F238E27FC236}">
                <a16:creationId xmlns:a16="http://schemas.microsoft.com/office/drawing/2014/main" id="{5E2A531D-F40E-DA7B-E60D-AD1E1B1C6234}"/>
              </a:ext>
            </a:extLst>
          </p:cNvPr>
          <p:cNvGraphicFramePr>
            <a:graphicFrameLocks noGrp="1"/>
          </p:cNvGraphicFramePr>
          <p:nvPr>
            <p:extLst>
              <p:ext uri="{D42A27DB-BD31-4B8C-83A1-F6EECF244321}">
                <p14:modId xmlns:p14="http://schemas.microsoft.com/office/powerpoint/2010/main" val="396294119"/>
              </p:ext>
            </p:extLst>
          </p:nvPr>
        </p:nvGraphicFramePr>
        <p:xfrm>
          <a:off x="6355190" y="2401326"/>
          <a:ext cx="2560492" cy="3940005"/>
        </p:xfrm>
        <a:graphic>
          <a:graphicData uri="http://schemas.openxmlformats.org/drawingml/2006/table">
            <a:tbl>
              <a:tblPr firstRow="1" bandRow="1">
                <a:tableStyleId>{5C22544A-7EE6-4342-B048-85BDC9FD1C3A}</a:tableStyleId>
              </a:tblPr>
              <a:tblGrid>
                <a:gridCol w="1280246">
                  <a:extLst>
                    <a:ext uri="{9D8B030D-6E8A-4147-A177-3AD203B41FA5}">
                      <a16:colId xmlns:a16="http://schemas.microsoft.com/office/drawing/2014/main" val="3066695106"/>
                    </a:ext>
                  </a:extLst>
                </a:gridCol>
                <a:gridCol w="1280246">
                  <a:extLst>
                    <a:ext uri="{9D8B030D-6E8A-4147-A177-3AD203B41FA5}">
                      <a16:colId xmlns:a16="http://schemas.microsoft.com/office/drawing/2014/main" val="487821108"/>
                    </a:ext>
                  </a:extLst>
                </a:gridCol>
              </a:tblGrid>
              <a:tr h="614711">
                <a:tc gridSpan="2">
                  <a:txBody>
                    <a:bodyPr/>
                    <a:lstStyle/>
                    <a:p>
                      <a:pPr algn="ctr"/>
                      <a:r>
                        <a:rPr lang="en-US"/>
                        <a:t>ARMA (7,1) – Model 1 United States</a:t>
                      </a:r>
                    </a:p>
                  </a:txBody>
                  <a:tcPr>
                    <a:lnL w="57150" cap="flat" cmpd="sng" algn="ctr">
                      <a:solidFill>
                        <a:schemeClr val="tx1"/>
                      </a:solidFill>
                      <a:prstDash val="solid"/>
                      <a:round/>
                      <a:headEnd type="none" w="med" len="med"/>
                      <a:tailEnd type="none" w="med" len="med"/>
                    </a:lnL>
                    <a:lnR w="57150" cap="flat" cmpd="sng" algn="ctr">
                      <a:solidFill>
                        <a:schemeClr val="tx1"/>
                      </a:solidFill>
                      <a:prstDash val="solid"/>
                      <a:round/>
                      <a:headEnd type="none" w="med" len="med"/>
                      <a:tailEnd type="none" w="med" len="med"/>
                    </a:lnR>
                    <a:lnT w="57150" cap="flat" cmpd="sng" algn="ctr">
                      <a:solidFill>
                        <a:schemeClr val="tx1"/>
                      </a:solidFill>
                      <a:prstDash val="solid"/>
                      <a:round/>
                      <a:headEnd type="none" w="med" len="med"/>
                      <a:tailEnd type="none" w="med" len="med"/>
                    </a:lnT>
                  </a:tcPr>
                </a:tc>
                <a:tc hMerge="1">
                  <a:txBody>
                    <a:bodyPr/>
                    <a:lstStyle/>
                    <a:p>
                      <a:endParaRPr lang="en-US"/>
                    </a:p>
                  </a:txBody>
                  <a:tcPr/>
                </a:tc>
                <a:extLst>
                  <a:ext uri="{0D108BD9-81ED-4DB2-BD59-A6C34878D82A}">
                    <a16:rowId xmlns:a16="http://schemas.microsoft.com/office/drawing/2014/main" val="1257892390"/>
                  </a:ext>
                </a:extLst>
              </a:tr>
              <a:tr h="356142">
                <a:tc>
                  <a:txBody>
                    <a:bodyPr/>
                    <a:lstStyle/>
                    <a:p>
                      <a:pPr algn="ctr"/>
                      <a:r>
                        <a:rPr lang="en-US" dirty="0"/>
                        <a:t>5-year ASE</a:t>
                      </a:r>
                    </a:p>
                  </a:txBody>
                  <a:tcPr>
                    <a:lnL w="57150" cap="flat" cmpd="sng" algn="ctr">
                      <a:solidFill>
                        <a:schemeClr val="tx1"/>
                      </a:solidFill>
                      <a:prstDash val="solid"/>
                      <a:round/>
                      <a:headEnd type="none" w="med" len="med"/>
                      <a:tailEnd type="none" w="med" len="med"/>
                    </a:lnL>
                  </a:tcPr>
                </a:tc>
                <a:tc>
                  <a:txBody>
                    <a:bodyPr/>
                    <a:lstStyle/>
                    <a:p>
                      <a:pPr algn="l"/>
                      <a:r>
                        <a:rPr lang="en-US" b="1" dirty="0">
                          <a:solidFill>
                            <a:srgbClr val="7030A0"/>
                          </a:solidFill>
                        </a:rPr>
                        <a:t>0.03084328</a:t>
                      </a:r>
                    </a:p>
                  </a:txBody>
                  <a:tcPr>
                    <a:lnR w="5715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892481224"/>
                  </a:ext>
                </a:extLst>
              </a:tr>
              <a:tr h="878159">
                <a:tc>
                  <a:txBody>
                    <a:bodyPr/>
                    <a:lstStyle/>
                    <a:p>
                      <a:pPr algn="ctr"/>
                      <a:r>
                        <a:rPr lang="en-US"/>
                        <a:t>5-year RW RMSE</a:t>
                      </a:r>
                    </a:p>
                  </a:txBody>
                  <a:tcPr>
                    <a:lnL w="57150" cap="flat" cmpd="sng" algn="ctr">
                      <a:solidFill>
                        <a:schemeClr val="tx1"/>
                      </a:solidFill>
                      <a:prstDash val="solid"/>
                      <a:round/>
                      <a:headEnd type="none" w="med" len="med"/>
                      <a:tailEnd type="none" w="med" len="med"/>
                    </a:lnL>
                  </a:tcPr>
                </a:tc>
                <a:tc>
                  <a:txBody>
                    <a:bodyPr/>
                    <a:lstStyle/>
                    <a:p>
                      <a:pPr algn="l"/>
                      <a:r>
                        <a:rPr lang="en-US" dirty="0"/>
                        <a:t>0.355</a:t>
                      </a:r>
                    </a:p>
                  </a:txBody>
                  <a:tcPr>
                    <a:lnR w="5715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841475213"/>
                  </a:ext>
                </a:extLst>
              </a:tr>
              <a:tr h="356142">
                <a:tc>
                  <a:txBody>
                    <a:bodyPr/>
                    <a:lstStyle/>
                    <a:p>
                      <a:pPr algn="ctr"/>
                      <a:r>
                        <a:rPr lang="en-US"/>
                        <a:t>10-year ASE</a:t>
                      </a:r>
                    </a:p>
                  </a:txBody>
                  <a:tcPr>
                    <a:lnL w="57150" cap="flat" cmpd="sng" algn="ctr">
                      <a:solidFill>
                        <a:schemeClr val="tx1"/>
                      </a:solidFill>
                      <a:prstDash val="solid"/>
                      <a:round/>
                      <a:headEnd type="none" w="med" len="med"/>
                      <a:tailEnd type="none" w="med" len="med"/>
                    </a:lnL>
                  </a:tcPr>
                </a:tc>
                <a:tc>
                  <a:txBody>
                    <a:bodyPr/>
                    <a:lstStyle/>
                    <a:p>
                      <a:pPr algn="l"/>
                      <a:r>
                        <a:rPr lang="en-US" b="1" dirty="0">
                          <a:solidFill>
                            <a:srgbClr val="7030A0"/>
                          </a:solidFill>
                        </a:rPr>
                        <a:t>0.2926274</a:t>
                      </a:r>
                    </a:p>
                  </a:txBody>
                  <a:tcPr>
                    <a:lnR w="5715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700282934"/>
                  </a:ext>
                </a:extLst>
              </a:tr>
              <a:tr h="1141606">
                <a:tc>
                  <a:txBody>
                    <a:bodyPr/>
                    <a:lstStyle/>
                    <a:p>
                      <a:pPr algn="ctr"/>
                      <a:r>
                        <a:rPr lang="en-US"/>
                        <a:t>10-year RW RMSE</a:t>
                      </a:r>
                    </a:p>
                  </a:txBody>
                  <a:tcPr>
                    <a:lnL w="57150" cap="flat" cmpd="sng" algn="ctr">
                      <a:solidFill>
                        <a:schemeClr val="tx1"/>
                      </a:solidFill>
                      <a:prstDash val="solid"/>
                      <a:round/>
                      <a:headEnd type="none" w="med" len="med"/>
                      <a:tailEnd type="none" w="med" len="med"/>
                    </a:lnL>
                    <a:lnB w="57150" cap="flat" cmpd="sng" algn="ctr">
                      <a:solidFill>
                        <a:schemeClr val="tx1"/>
                      </a:solidFill>
                      <a:prstDash val="solid"/>
                      <a:round/>
                      <a:headEnd type="none" w="med" len="med"/>
                      <a:tailEnd type="none" w="med" len="med"/>
                    </a:lnB>
                  </a:tcPr>
                </a:tc>
                <a:tc>
                  <a:txBody>
                    <a:bodyPr/>
                    <a:lstStyle/>
                    <a:p>
                      <a:pPr algn="l"/>
                      <a:r>
                        <a:rPr lang="en-US" dirty="0"/>
                        <a:t>0.633</a:t>
                      </a:r>
                    </a:p>
                  </a:txBody>
                  <a:tcPr>
                    <a:lnR w="57150" cap="flat" cmpd="sng" algn="ctr">
                      <a:solidFill>
                        <a:schemeClr val="tx1"/>
                      </a:solidFill>
                      <a:prstDash val="solid"/>
                      <a:round/>
                      <a:headEnd type="none" w="med" len="med"/>
                      <a:tailEnd type="none" w="med" len="med"/>
                    </a:lnR>
                    <a:lnB w="571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51520864"/>
                  </a:ext>
                </a:extLst>
              </a:tr>
            </a:tbl>
          </a:graphicData>
        </a:graphic>
      </p:graphicFrame>
      <p:graphicFrame>
        <p:nvGraphicFramePr>
          <p:cNvPr id="5" name="Table 4">
            <a:extLst>
              <a:ext uri="{FF2B5EF4-FFF2-40B4-BE49-F238E27FC236}">
                <a16:creationId xmlns:a16="http://schemas.microsoft.com/office/drawing/2014/main" id="{F60A9385-A441-C2A3-BAAD-3C647B6E69F9}"/>
              </a:ext>
            </a:extLst>
          </p:cNvPr>
          <p:cNvGraphicFramePr>
            <a:graphicFrameLocks noGrp="1"/>
          </p:cNvGraphicFramePr>
          <p:nvPr>
            <p:extLst>
              <p:ext uri="{D42A27DB-BD31-4B8C-83A1-F6EECF244321}">
                <p14:modId xmlns:p14="http://schemas.microsoft.com/office/powerpoint/2010/main" val="330241890"/>
              </p:ext>
            </p:extLst>
          </p:nvPr>
        </p:nvGraphicFramePr>
        <p:xfrm>
          <a:off x="9169368" y="2392969"/>
          <a:ext cx="2560492" cy="3940005"/>
        </p:xfrm>
        <a:graphic>
          <a:graphicData uri="http://schemas.openxmlformats.org/drawingml/2006/table">
            <a:tbl>
              <a:tblPr firstRow="1" bandRow="1">
                <a:tableStyleId>{5C22544A-7EE6-4342-B048-85BDC9FD1C3A}</a:tableStyleId>
              </a:tblPr>
              <a:tblGrid>
                <a:gridCol w="1280246">
                  <a:extLst>
                    <a:ext uri="{9D8B030D-6E8A-4147-A177-3AD203B41FA5}">
                      <a16:colId xmlns:a16="http://schemas.microsoft.com/office/drawing/2014/main" val="3066695106"/>
                    </a:ext>
                  </a:extLst>
                </a:gridCol>
                <a:gridCol w="1280246">
                  <a:extLst>
                    <a:ext uri="{9D8B030D-6E8A-4147-A177-3AD203B41FA5}">
                      <a16:colId xmlns:a16="http://schemas.microsoft.com/office/drawing/2014/main" val="487821108"/>
                    </a:ext>
                  </a:extLst>
                </a:gridCol>
              </a:tblGrid>
              <a:tr h="614711">
                <a:tc gridSpan="2">
                  <a:txBody>
                    <a:bodyPr/>
                    <a:lstStyle/>
                    <a:p>
                      <a:pPr algn="ctr"/>
                      <a:r>
                        <a:rPr lang="en-US"/>
                        <a:t>AR(4) – Model 2 United States</a:t>
                      </a:r>
                    </a:p>
                  </a:txBody>
                  <a:tcPr/>
                </a:tc>
                <a:tc hMerge="1">
                  <a:txBody>
                    <a:bodyPr/>
                    <a:lstStyle/>
                    <a:p>
                      <a:endParaRPr lang="en-US"/>
                    </a:p>
                  </a:txBody>
                  <a:tcPr/>
                </a:tc>
                <a:extLst>
                  <a:ext uri="{0D108BD9-81ED-4DB2-BD59-A6C34878D82A}">
                    <a16:rowId xmlns:a16="http://schemas.microsoft.com/office/drawing/2014/main" val="1257892390"/>
                  </a:ext>
                </a:extLst>
              </a:tr>
              <a:tr h="356142">
                <a:tc>
                  <a:txBody>
                    <a:bodyPr/>
                    <a:lstStyle/>
                    <a:p>
                      <a:pPr algn="ctr"/>
                      <a:r>
                        <a:rPr lang="en-US"/>
                        <a:t>5-year ASE</a:t>
                      </a:r>
                    </a:p>
                  </a:txBody>
                  <a:tcPr/>
                </a:tc>
                <a:tc>
                  <a:txBody>
                    <a:bodyPr/>
                    <a:lstStyle/>
                    <a:p>
                      <a:pPr algn="l"/>
                      <a:r>
                        <a:rPr lang="en-US"/>
                        <a:t>0.01653549</a:t>
                      </a:r>
                    </a:p>
                  </a:txBody>
                  <a:tcPr/>
                </a:tc>
                <a:extLst>
                  <a:ext uri="{0D108BD9-81ED-4DB2-BD59-A6C34878D82A}">
                    <a16:rowId xmlns:a16="http://schemas.microsoft.com/office/drawing/2014/main" val="3892481224"/>
                  </a:ext>
                </a:extLst>
              </a:tr>
              <a:tr h="878159">
                <a:tc>
                  <a:txBody>
                    <a:bodyPr/>
                    <a:lstStyle/>
                    <a:p>
                      <a:pPr algn="ctr"/>
                      <a:r>
                        <a:rPr lang="en-US"/>
                        <a:t>5-year RW RMSE</a:t>
                      </a:r>
                    </a:p>
                  </a:txBody>
                  <a:tcPr/>
                </a:tc>
                <a:tc>
                  <a:txBody>
                    <a:bodyPr/>
                    <a:lstStyle/>
                    <a:p>
                      <a:pPr algn="l"/>
                      <a:r>
                        <a:rPr lang="en-US"/>
                        <a:t>0.399</a:t>
                      </a:r>
                    </a:p>
                  </a:txBody>
                  <a:tcPr/>
                </a:tc>
                <a:extLst>
                  <a:ext uri="{0D108BD9-81ED-4DB2-BD59-A6C34878D82A}">
                    <a16:rowId xmlns:a16="http://schemas.microsoft.com/office/drawing/2014/main" val="1841475213"/>
                  </a:ext>
                </a:extLst>
              </a:tr>
              <a:tr h="356142">
                <a:tc>
                  <a:txBody>
                    <a:bodyPr/>
                    <a:lstStyle/>
                    <a:p>
                      <a:pPr algn="ctr"/>
                      <a:r>
                        <a:rPr lang="en-US"/>
                        <a:t>10-year ASE</a:t>
                      </a:r>
                    </a:p>
                  </a:txBody>
                  <a:tcPr/>
                </a:tc>
                <a:tc>
                  <a:txBody>
                    <a:bodyPr/>
                    <a:lstStyle/>
                    <a:p>
                      <a:pPr algn="l"/>
                      <a:r>
                        <a:rPr lang="en-US"/>
                        <a:t>0.4274855</a:t>
                      </a:r>
                    </a:p>
                  </a:txBody>
                  <a:tcPr/>
                </a:tc>
                <a:extLst>
                  <a:ext uri="{0D108BD9-81ED-4DB2-BD59-A6C34878D82A}">
                    <a16:rowId xmlns:a16="http://schemas.microsoft.com/office/drawing/2014/main" val="1700282934"/>
                  </a:ext>
                </a:extLst>
              </a:tr>
              <a:tr h="1141606">
                <a:tc>
                  <a:txBody>
                    <a:bodyPr/>
                    <a:lstStyle/>
                    <a:p>
                      <a:pPr algn="ctr"/>
                      <a:r>
                        <a:rPr lang="en-US"/>
                        <a:t>10-year RW  RMSE</a:t>
                      </a:r>
                    </a:p>
                  </a:txBody>
                  <a:tcPr/>
                </a:tc>
                <a:tc>
                  <a:txBody>
                    <a:bodyPr/>
                    <a:lstStyle/>
                    <a:p>
                      <a:pPr algn="l"/>
                      <a:r>
                        <a:rPr lang="en-US"/>
                        <a:t>0.745</a:t>
                      </a:r>
                    </a:p>
                  </a:txBody>
                  <a:tcPr/>
                </a:tc>
                <a:extLst>
                  <a:ext uri="{0D108BD9-81ED-4DB2-BD59-A6C34878D82A}">
                    <a16:rowId xmlns:a16="http://schemas.microsoft.com/office/drawing/2014/main" val="3651520864"/>
                  </a:ext>
                </a:extLst>
              </a:tr>
            </a:tbl>
          </a:graphicData>
        </a:graphic>
      </p:graphicFrame>
      <p:graphicFrame>
        <p:nvGraphicFramePr>
          <p:cNvPr id="6" name="Table 5">
            <a:extLst>
              <a:ext uri="{FF2B5EF4-FFF2-40B4-BE49-F238E27FC236}">
                <a16:creationId xmlns:a16="http://schemas.microsoft.com/office/drawing/2014/main" id="{FF6A2987-5216-5517-5D16-885298B4367E}"/>
              </a:ext>
            </a:extLst>
          </p:cNvPr>
          <p:cNvGraphicFramePr>
            <a:graphicFrameLocks noGrp="1"/>
          </p:cNvGraphicFramePr>
          <p:nvPr>
            <p:extLst>
              <p:ext uri="{D42A27DB-BD31-4B8C-83A1-F6EECF244321}">
                <p14:modId xmlns:p14="http://schemas.microsoft.com/office/powerpoint/2010/main" val="3797704406"/>
              </p:ext>
            </p:extLst>
          </p:nvPr>
        </p:nvGraphicFramePr>
        <p:xfrm>
          <a:off x="3286508" y="2392969"/>
          <a:ext cx="2560492" cy="3940005"/>
        </p:xfrm>
        <a:graphic>
          <a:graphicData uri="http://schemas.openxmlformats.org/drawingml/2006/table">
            <a:tbl>
              <a:tblPr firstRow="1" bandRow="1">
                <a:tableStyleId>{5C22544A-7EE6-4342-B048-85BDC9FD1C3A}</a:tableStyleId>
              </a:tblPr>
              <a:tblGrid>
                <a:gridCol w="1280246">
                  <a:extLst>
                    <a:ext uri="{9D8B030D-6E8A-4147-A177-3AD203B41FA5}">
                      <a16:colId xmlns:a16="http://schemas.microsoft.com/office/drawing/2014/main" val="3066695106"/>
                    </a:ext>
                  </a:extLst>
                </a:gridCol>
                <a:gridCol w="1280246">
                  <a:extLst>
                    <a:ext uri="{9D8B030D-6E8A-4147-A177-3AD203B41FA5}">
                      <a16:colId xmlns:a16="http://schemas.microsoft.com/office/drawing/2014/main" val="487821108"/>
                    </a:ext>
                  </a:extLst>
                </a:gridCol>
              </a:tblGrid>
              <a:tr h="614711">
                <a:tc gridSpan="2">
                  <a:txBody>
                    <a:bodyPr/>
                    <a:lstStyle/>
                    <a:p>
                      <a:pPr algn="ctr"/>
                      <a:r>
                        <a:rPr lang="en-US"/>
                        <a:t>ARMA (5,4) – Model 2 Mexico</a:t>
                      </a:r>
                    </a:p>
                  </a:txBody>
                  <a:tcPr>
                    <a:lnL w="57150" cap="flat" cmpd="sng" algn="ctr">
                      <a:solidFill>
                        <a:schemeClr val="tx1"/>
                      </a:solidFill>
                      <a:prstDash val="solid"/>
                      <a:round/>
                      <a:headEnd type="none" w="med" len="med"/>
                      <a:tailEnd type="none" w="med" len="med"/>
                    </a:lnL>
                    <a:lnR w="57150" cap="flat" cmpd="sng" algn="ctr">
                      <a:solidFill>
                        <a:schemeClr val="tx1"/>
                      </a:solidFill>
                      <a:prstDash val="solid"/>
                      <a:round/>
                      <a:headEnd type="none" w="med" len="med"/>
                      <a:tailEnd type="none" w="med" len="med"/>
                    </a:lnR>
                    <a:lnT w="57150" cap="flat" cmpd="sng" algn="ctr">
                      <a:solidFill>
                        <a:schemeClr val="tx1"/>
                      </a:solidFill>
                      <a:prstDash val="solid"/>
                      <a:round/>
                      <a:headEnd type="none" w="med" len="med"/>
                      <a:tailEnd type="none" w="med" len="med"/>
                    </a:lnT>
                  </a:tcPr>
                </a:tc>
                <a:tc hMerge="1">
                  <a:txBody>
                    <a:bodyPr/>
                    <a:lstStyle/>
                    <a:p>
                      <a:endParaRPr lang="en-US"/>
                    </a:p>
                  </a:txBody>
                  <a:tcPr/>
                </a:tc>
                <a:extLst>
                  <a:ext uri="{0D108BD9-81ED-4DB2-BD59-A6C34878D82A}">
                    <a16:rowId xmlns:a16="http://schemas.microsoft.com/office/drawing/2014/main" val="1257892390"/>
                  </a:ext>
                </a:extLst>
              </a:tr>
              <a:tr h="356142">
                <a:tc>
                  <a:txBody>
                    <a:bodyPr/>
                    <a:lstStyle/>
                    <a:p>
                      <a:pPr algn="ctr"/>
                      <a:r>
                        <a:rPr lang="en-US"/>
                        <a:t>5-year ASE</a:t>
                      </a:r>
                    </a:p>
                  </a:txBody>
                  <a:tcPr>
                    <a:lnL w="57150" cap="flat" cmpd="sng" algn="ctr">
                      <a:solidFill>
                        <a:schemeClr val="tx1"/>
                      </a:solidFill>
                      <a:prstDash val="solid"/>
                      <a:round/>
                      <a:headEnd type="none" w="med" len="med"/>
                      <a:tailEnd type="none" w="med" len="med"/>
                    </a:lnL>
                  </a:tcPr>
                </a:tc>
                <a:tc>
                  <a:txBody>
                    <a:bodyPr/>
                    <a:lstStyle/>
                    <a:p>
                      <a:pPr algn="l"/>
                      <a:r>
                        <a:rPr lang="en-US" b="1" dirty="0">
                          <a:solidFill>
                            <a:srgbClr val="7030A0"/>
                          </a:solidFill>
                        </a:rPr>
                        <a:t>0.00011528</a:t>
                      </a:r>
                    </a:p>
                  </a:txBody>
                  <a:tcPr>
                    <a:lnR w="5715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892481224"/>
                  </a:ext>
                </a:extLst>
              </a:tr>
              <a:tr h="878159">
                <a:tc>
                  <a:txBody>
                    <a:bodyPr/>
                    <a:lstStyle/>
                    <a:p>
                      <a:pPr algn="ctr"/>
                      <a:r>
                        <a:rPr lang="en-US" dirty="0"/>
                        <a:t>5-year RW RMSE</a:t>
                      </a:r>
                    </a:p>
                  </a:txBody>
                  <a:tcPr>
                    <a:lnL w="57150" cap="flat" cmpd="sng" algn="ctr">
                      <a:solidFill>
                        <a:schemeClr val="tx1"/>
                      </a:solidFill>
                      <a:prstDash val="solid"/>
                      <a:round/>
                      <a:headEnd type="none" w="med" len="med"/>
                      <a:tailEnd type="none" w="med" len="med"/>
                    </a:lnL>
                  </a:tcPr>
                </a:tc>
                <a:tc>
                  <a:txBody>
                    <a:bodyPr/>
                    <a:lstStyle/>
                    <a:p>
                      <a:pPr algn="l"/>
                      <a:r>
                        <a:rPr lang="en-US"/>
                        <a:t>0.033</a:t>
                      </a:r>
                    </a:p>
                  </a:txBody>
                  <a:tcPr>
                    <a:lnR w="5715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841475213"/>
                  </a:ext>
                </a:extLst>
              </a:tr>
              <a:tr h="356142">
                <a:tc>
                  <a:txBody>
                    <a:bodyPr/>
                    <a:lstStyle/>
                    <a:p>
                      <a:pPr algn="ctr"/>
                      <a:r>
                        <a:rPr lang="en-US"/>
                        <a:t>10-year ASE</a:t>
                      </a:r>
                    </a:p>
                  </a:txBody>
                  <a:tcPr>
                    <a:lnL w="57150" cap="flat" cmpd="sng" algn="ctr">
                      <a:solidFill>
                        <a:schemeClr val="tx1"/>
                      </a:solidFill>
                      <a:prstDash val="solid"/>
                      <a:round/>
                      <a:headEnd type="none" w="med" len="med"/>
                      <a:tailEnd type="none" w="med" len="med"/>
                    </a:lnL>
                  </a:tcPr>
                </a:tc>
                <a:tc>
                  <a:txBody>
                    <a:bodyPr/>
                    <a:lstStyle/>
                    <a:p>
                      <a:pPr algn="l"/>
                      <a:r>
                        <a:rPr lang="en-US" b="1" dirty="0">
                          <a:solidFill>
                            <a:srgbClr val="7030A0"/>
                          </a:solidFill>
                        </a:rPr>
                        <a:t>0.004462134</a:t>
                      </a:r>
                    </a:p>
                  </a:txBody>
                  <a:tcPr>
                    <a:lnR w="5715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700282934"/>
                  </a:ext>
                </a:extLst>
              </a:tr>
              <a:tr h="1141606">
                <a:tc>
                  <a:txBody>
                    <a:bodyPr/>
                    <a:lstStyle/>
                    <a:p>
                      <a:pPr algn="ctr"/>
                      <a:r>
                        <a:rPr lang="en-US"/>
                        <a:t>10-year RW RMSE</a:t>
                      </a:r>
                    </a:p>
                  </a:txBody>
                  <a:tcPr>
                    <a:lnL w="57150" cap="flat" cmpd="sng" algn="ctr">
                      <a:solidFill>
                        <a:schemeClr val="tx1"/>
                      </a:solidFill>
                      <a:prstDash val="solid"/>
                      <a:round/>
                      <a:headEnd type="none" w="med" len="med"/>
                      <a:tailEnd type="none" w="med" len="med"/>
                    </a:lnL>
                    <a:lnB w="57150" cap="flat" cmpd="sng" algn="ctr">
                      <a:solidFill>
                        <a:schemeClr val="tx1"/>
                      </a:solidFill>
                      <a:prstDash val="solid"/>
                      <a:round/>
                      <a:headEnd type="none" w="med" len="med"/>
                      <a:tailEnd type="none" w="med" len="med"/>
                    </a:lnB>
                  </a:tcPr>
                </a:tc>
                <a:tc>
                  <a:txBody>
                    <a:bodyPr/>
                    <a:lstStyle/>
                    <a:p>
                      <a:pPr algn="l"/>
                      <a:r>
                        <a:rPr lang="en-US" dirty="0"/>
                        <a:t>0.181</a:t>
                      </a:r>
                    </a:p>
                  </a:txBody>
                  <a:tcPr>
                    <a:lnR w="57150" cap="flat" cmpd="sng" algn="ctr">
                      <a:solidFill>
                        <a:schemeClr val="tx1"/>
                      </a:solidFill>
                      <a:prstDash val="solid"/>
                      <a:round/>
                      <a:headEnd type="none" w="med" len="med"/>
                      <a:tailEnd type="none" w="med" len="med"/>
                    </a:lnR>
                    <a:lnB w="571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51520864"/>
                  </a:ext>
                </a:extLst>
              </a:tr>
            </a:tbl>
          </a:graphicData>
        </a:graphic>
      </p:graphicFrame>
      <p:graphicFrame>
        <p:nvGraphicFramePr>
          <p:cNvPr id="7" name="Table 6">
            <a:extLst>
              <a:ext uri="{FF2B5EF4-FFF2-40B4-BE49-F238E27FC236}">
                <a16:creationId xmlns:a16="http://schemas.microsoft.com/office/drawing/2014/main" id="{FAC2E5B7-89D9-40E1-21E4-631B5F7B333F}"/>
              </a:ext>
            </a:extLst>
          </p:cNvPr>
          <p:cNvGraphicFramePr>
            <a:graphicFrameLocks noGrp="1"/>
          </p:cNvGraphicFramePr>
          <p:nvPr>
            <p:extLst>
              <p:ext uri="{D42A27DB-BD31-4B8C-83A1-F6EECF244321}">
                <p14:modId xmlns:p14="http://schemas.microsoft.com/office/powerpoint/2010/main" val="781787319"/>
              </p:ext>
            </p:extLst>
          </p:nvPr>
        </p:nvGraphicFramePr>
        <p:xfrm>
          <a:off x="233082" y="2392969"/>
          <a:ext cx="2799740" cy="3940005"/>
        </p:xfrm>
        <a:graphic>
          <a:graphicData uri="http://schemas.openxmlformats.org/drawingml/2006/table">
            <a:tbl>
              <a:tblPr firstRow="1" bandRow="1">
                <a:tableStyleId>{5C22544A-7EE6-4342-B048-85BDC9FD1C3A}</a:tableStyleId>
              </a:tblPr>
              <a:tblGrid>
                <a:gridCol w="1399870">
                  <a:extLst>
                    <a:ext uri="{9D8B030D-6E8A-4147-A177-3AD203B41FA5}">
                      <a16:colId xmlns:a16="http://schemas.microsoft.com/office/drawing/2014/main" val="3066695106"/>
                    </a:ext>
                  </a:extLst>
                </a:gridCol>
                <a:gridCol w="1399870">
                  <a:extLst>
                    <a:ext uri="{9D8B030D-6E8A-4147-A177-3AD203B41FA5}">
                      <a16:colId xmlns:a16="http://schemas.microsoft.com/office/drawing/2014/main" val="487821108"/>
                    </a:ext>
                  </a:extLst>
                </a:gridCol>
              </a:tblGrid>
              <a:tr h="614711">
                <a:tc gridSpan="2">
                  <a:txBody>
                    <a:bodyPr/>
                    <a:lstStyle/>
                    <a:p>
                      <a:pPr algn="ctr"/>
                      <a:r>
                        <a:rPr lang="en-US"/>
                        <a:t>ARMA (5,2) – Model 1 Mexico</a:t>
                      </a:r>
                    </a:p>
                  </a:txBody>
                  <a:tcPr/>
                </a:tc>
                <a:tc hMerge="1">
                  <a:txBody>
                    <a:bodyPr/>
                    <a:lstStyle/>
                    <a:p>
                      <a:endParaRPr lang="en-US"/>
                    </a:p>
                  </a:txBody>
                  <a:tcPr/>
                </a:tc>
                <a:extLst>
                  <a:ext uri="{0D108BD9-81ED-4DB2-BD59-A6C34878D82A}">
                    <a16:rowId xmlns:a16="http://schemas.microsoft.com/office/drawing/2014/main" val="1257892390"/>
                  </a:ext>
                </a:extLst>
              </a:tr>
              <a:tr h="614711">
                <a:tc>
                  <a:txBody>
                    <a:bodyPr/>
                    <a:lstStyle/>
                    <a:p>
                      <a:pPr algn="ctr"/>
                      <a:r>
                        <a:rPr lang="en-US"/>
                        <a:t>5-year ASE</a:t>
                      </a:r>
                    </a:p>
                  </a:txBody>
                  <a:tcPr/>
                </a:tc>
                <a:tc>
                  <a:txBody>
                    <a:bodyPr/>
                    <a:lstStyle/>
                    <a:p>
                      <a:pPr algn="l"/>
                      <a:r>
                        <a:rPr lang="en-US"/>
                        <a:t>0.00007811939</a:t>
                      </a:r>
                    </a:p>
                  </a:txBody>
                  <a:tcPr/>
                </a:tc>
                <a:extLst>
                  <a:ext uri="{0D108BD9-81ED-4DB2-BD59-A6C34878D82A}">
                    <a16:rowId xmlns:a16="http://schemas.microsoft.com/office/drawing/2014/main" val="3892481224"/>
                  </a:ext>
                </a:extLst>
              </a:tr>
              <a:tr h="878159">
                <a:tc>
                  <a:txBody>
                    <a:bodyPr/>
                    <a:lstStyle/>
                    <a:p>
                      <a:pPr algn="ctr"/>
                      <a:r>
                        <a:rPr lang="en-US"/>
                        <a:t>5-year RW RMSE</a:t>
                      </a:r>
                    </a:p>
                  </a:txBody>
                  <a:tcPr/>
                </a:tc>
                <a:tc>
                  <a:txBody>
                    <a:bodyPr/>
                    <a:lstStyle/>
                    <a:p>
                      <a:pPr algn="l"/>
                      <a:r>
                        <a:rPr lang="en-US"/>
                        <a:t>0.05</a:t>
                      </a:r>
                    </a:p>
                  </a:txBody>
                  <a:tcPr/>
                </a:tc>
                <a:extLst>
                  <a:ext uri="{0D108BD9-81ED-4DB2-BD59-A6C34878D82A}">
                    <a16:rowId xmlns:a16="http://schemas.microsoft.com/office/drawing/2014/main" val="1841475213"/>
                  </a:ext>
                </a:extLst>
              </a:tr>
              <a:tr h="351263">
                <a:tc>
                  <a:txBody>
                    <a:bodyPr/>
                    <a:lstStyle/>
                    <a:p>
                      <a:pPr algn="ctr"/>
                      <a:r>
                        <a:rPr lang="en-US"/>
                        <a:t>10-year ASE</a:t>
                      </a:r>
                    </a:p>
                  </a:txBody>
                  <a:tcPr/>
                </a:tc>
                <a:tc>
                  <a:txBody>
                    <a:bodyPr/>
                    <a:lstStyle/>
                    <a:p>
                      <a:pPr algn="l"/>
                      <a:r>
                        <a:rPr lang="en-US"/>
                        <a:t>0.007747863</a:t>
                      </a:r>
                    </a:p>
                  </a:txBody>
                  <a:tcPr/>
                </a:tc>
                <a:extLst>
                  <a:ext uri="{0D108BD9-81ED-4DB2-BD59-A6C34878D82A}">
                    <a16:rowId xmlns:a16="http://schemas.microsoft.com/office/drawing/2014/main" val="1700282934"/>
                  </a:ext>
                </a:extLst>
              </a:tr>
              <a:tr h="1141606">
                <a:tc>
                  <a:txBody>
                    <a:bodyPr/>
                    <a:lstStyle/>
                    <a:p>
                      <a:pPr algn="ctr"/>
                      <a:r>
                        <a:rPr lang="en-US"/>
                        <a:t>10-year RW RMSE</a:t>
                      </a:r>
                    </a:p>
                  </a:txBody>
                  <a:tcPr/>
                </a:tc>
                <a:tc>
                  <a:txBody>
                    <a:bodyPr/>
                    <a:lstStyle/>
                    <a:p>
                      <a:pPr algn="l"/>
                      <a:r>
                        <a:rPr lang="en-US"/>
                        <a:t>0.269</a:t>
                      </a:r>
                    </a:p>
                  </a:txBody>
                  <a:tcPr/>
                </a:tc>
                <a:extLst>
                  <a:ext uri="{0D108BD9-81ED-4DB2-BD59-A6C34878D82A}">
                    <a16:rowId xmlns:a16="http://schemas.microsoft.com/office/drawing/2014/main" val="3651520864"/>
                  </a:ext>
                </a:extLst>
              </a:tr>
            </a:tbl>
          </a:graphicData>
        </a:graphic>
      </p:graphicFrame>
      <p:cxnSp>
        <p:nvCxnSpPr>
          <p:cNvPr id="9" name="Straight Connector 8">
            <a:extLst>
              <a:ext uri="{FF2B5EF4-FFF2-40B4-BE49-F238E27FC236}">
                <a16:creationId xmlns:a16="http://schemas.microsoft.com/office/drawing/2014/main" id="{103CCE59-73ED-08A3-FEAB-18FF91B059D9}"/>
              </a:ext>
            </a:extLst>
          </p:cNvPr>
          <p:cNvCxnSpPr>
            <a:cxnSpLocks/>
          </p:cNvCxnSpPr>
          <p:nvPr/>
        </p:nvCxnSpPr>
        <p:spPr>
          <a:xfrm>
            <a:off x="6096000" y="2280213"/>
            <a:ext cx="0" cy="4577787"/>
          </a:xfrm>
          <a:prstGeom prst="line">
            <a:avLst/>
          </a:prstGeom>
          <a:ln w="5715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419765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3DADDD-0866-3C1E-8FDD-85B70E1836AF}"/>
              </a:ext>
            </a:extLst>
          </p:cNvPr>
          <p:cNvSpPr>
            <a:spLocks noGrp="1"/>
          </p:cNvSpPr>
          <p:nvPr>
            <p:ph type="title"/>
          </p:nvPr>
        </p:nvSpPr>
        <p:spPr/>
        <p:txBody>
          <a:bodyPr/>
          <a:lstStyle/>
          <a:p>
            <a:r>
              <a:rPr lang="en-US"/>
              <a:t>Another look at the Data</a:t>
            </a:r>
          </a:p>
        </p:txBody>
      </p:sp>
      <p:sp>
        <p:nvSpPr>
          <p:cNvPr id="5" name="TextBox 4">
            <a:extLst>
              <a:ext uri="{FF2B5EF4-FFF2-40B4-BE49-F238E27FC236}">
                <a16:creationId xmlns:a16="http://schemas.microsoft.com/office/drawing/2014/main" id="{3B8F8722-F838-53B2-9167-8F512942EF32}"/>
              </a:ext>
            </a:extLst>
          </p:cNvPr>
          <p:cNvSpPr txBox="1"/>
          <p:nvPr/>
        </p:nvSpPr>
        <p:spPr>
          <a:xfrm>
            <a:off x="2603500" y="2717800"/>
            <a:ext cx="946349" cy="369332"/>
          </a:xfrm>
          <a:prstGeom prst="rect">
            <a:avLst/>
          </a:prstGeom>
          <a:noFill/>
        </p:spPr>
        <p:txBody>
          <a:bodyPr wrap="none" rtlCol="0">
            <a:spAutoFit/>
          </a:bodyPr>
          <a:lstStyle/>
          <a:p>
            <a:r>
              <a:rPr lang="en-US"/>
              <a:t>Mexico</a:t>
            </a:r>
          </a:p>
        </p:txBody>
      </p:sp>
      <p:sp>
        <p:nvSpPr>
          <p:cNvPr id="6" name="TextBox 5">
            <a:extLst>
              <a:ext uri="{FF2B5EF4-FFF2-40B4-BE49-F238E27FC236}">
                <a16:creationId xmlns:a16="http://schemas.microsoft.com/office/drawing/2014/main" id="{AE9E4939-63DE-2985-FB1C-C2F46E677F4A}"/>
              </a:ext>
            </a:extLst>
          </p:cNvPr>
          <p:cNvSpPr txBox="1"/>
          <p:nvPr/>
        </p:nvSpPr>
        <p:spPr>
          <a:xfrm>
            <a:off x="8642153" y="2717800"/>
            <a:ext cx="1582100" cy="369332"/>
          </a:xfrm>
          <a:prstGeom prst="rect">
            <a:avLst/>
          </a:prstGeom>
          <a:noFill/>
        </p:spPr>
        <p:txBody>
          <a:bodyPr wrap="none" rtlCol="0">
            <a:spAutoFit/>
          </a:bodyPr>
          <a:lstStyle/>
          <a:p>
            <a:r>
              <a:rPr lang="en-US"/>
              <a:t>United States</a:t>
            </a:r>
          </a:p>
        </p:txBody>
      </p:sp>
      <p:pic>
        <p:nvPicPr>
          <p:cNvPr id="7" name="Picture 6">
            <a:extLst>
              <a:ext uri="{FF2B5EF4-FFF2-40B4-BE49-F238E27FC236}">
                <a16:creationId xmlns:a16="http://schemas.microsoft.com/office/drawing/2014/main" id="{0E353A31-B5C8-16EE-3159-79D44767C865}"/>
              </a:ext>
            </a:extLst>
          </p:cNvPr>
          <p:cNvPicPr>
            <a:picLocks noChangeAspect="1"/>
          </p:cNvPicPr>
          <p:nvPr/>
        </p:nvPicPr>
        <p:blipFill>
          <a:blip r:embed="rId3"/>
          <a:stretch>
            <a:fillRect/>
          </a:stretch>
        </p:blipFill>
        <p:spPr>
          <a:xfrm>
            <a:off x="6693786" y="5468579"/>
            <a:ext cx="1757182" cy="1059424"/>
          </a:xfrm>
          <a:prstGeom prst="rect">
            <a:avLst/>
          </a:prstGeom>
        </p:spPr>
      </p:pic>
      <p:pic>
        <p:nvPicPr>
          <p:cNvPr id="10" name="Picture 9">
            <a:extLst>
              <a:ext uri="{FF2B5EF4-FFF2-40B4-BE49-F238E27FC236}">
                <a16:creationId xmlns:a16="http://schemas.microsoft.com/office/drawing/2014/main" id="{54649A77-C8CD-A47B-E7E5-6EA9D2EA6082}"/>
              </a:ext>
            </a:extLst>
          </p:cNvPr>
          <p:cNvPicPr>
            <a:picLocks noChangeAspect="1"/>
          </p:cNvPicPr>
          <p:nvPr/>
        </p:nvPicPr>
        <p:blipFill>
          <a:blip r:embed="rId4"/>
          <a:stretch>
            <a:fillRect/>
          </a:stretch>
        </p:blipFill>
        <p:spPr>
          <a:xfrm>
            <a:off x="8527178" y="5471392"/>
            <a:ext cx="1757181" cy="1054310"/>
          </a:xfrm>
          <a:prstGeom prst="rect">
            <a:avLst/>
          </a:prstGeom>
        </p:spPr>
      </p:pic>
      <p:pic>
        <p:nvPicPr>
          <p:cNvPr id="11" name="Picture 10">
            <a:extLst>
              <a:ext uri="{FF2B5EF4-FFF2-40B4-BE49-F238E27FC236}">
                <a16:creationId xmlns:a16="http://schemas.microsoft.com/office/drawing/2014/main" id="{01552DE9-42D5-9A77-0D68-075EC57A418C}"/>
              </a:ext>
            </a:extLst>
          </p:cNvPr>
          <p:cNvPicPr>
            <a:picLocks noChangeAspect="1"/>
          </p:cNvPicPr>
          <p:nvPr/>
        </p:nvPicPr>
        <p:blipFill>
          <a:blip r:embed="rId5"/>
          <a:stretch>
            <a:fillRect/>
          </a:stretch>
        </p:blipFill>
        <p:spPr>
          <a:xfrm>
            <a:off x="10372915" y="5479679"/>
            <a:ext cx="1609075" cy="963417"/>
          </a:xfrm>
          <a:prstGeom prst="rect">
            <a:avLst/>
          </a:prstGeom>
        </p:spPr>
      </p:pic>
      <p:pic>
        <p:nvPicPr>
          <p:cNvPr id="12" name="Picture 11">
            <a:extLst>
              <a:ext uri="{FF2B5EF4-FFF2-40B4-BE49-F238E27FC236}">
                <a16:creationId xmlns:a16="http://schemas.microsoft.com/office/drawing/2014/main" id="{B6C61CC1-FE7B-62C1-C37F-98F492EE3F3F}"/>
              </a:ext>
            </a:extLst>
          </p:cNvPr>
          <p:cNvPicPr>
            <a:picLocks noChangeAspect="1"/>
          </p:cNvPicPr>
          <p:nvPr/>
        </p:nvPicPr>
        <p:blipFill>
          <a:blip r:embed="rId6"/>
          <a:stretch>
            <a:fillRect/>
          </a:stretch>
        </p:blipFill>
        <p:spPr>
          <a:xfrm>
            <a:off x="7676865" y="3138346"/>
            <a:ext cx="3420425" cy="2124488"/>
          </a:xfrm>
          <a:prstGeom prst="rect">
            <a:avLst/>
          </a:prstGeom>
        </p:spPr>
      </p:pic>
      <p:pic>
        <p:nvPicPr>
          <p:cNvPr id="13" name="Picture 12">
            <a:extLst>
              <a:ext uri="{FF2B5EF4-FFF2-40B4-BE49-F238E27FC236}">
                <a16:creationId xmlns:a16="http://schemas.microsoft.com/office/drawing/2014/main" id="{E96E1877-3E58-58D8-0CFB-D7B3C5D8E2FE}"/>
              </a:ext>
            </a:extLst>
          </p:cNvPr>
          <p:cNvPicPr>
            <a:picLocks noChangeAspect="1"/>
          </p:cNvPicPr>
          <p:nvPr/>
        </p:nvPicPr>
        <p:blipFill>
          <a:blip r:embed="rId7"/>
          <a:stretch>
            <a:fillRect/>
          </a:stretch>
        </p:blipFill>
        <p:spPr>
          <a:xfrm>
            <a:off x="3800338" y="5469935"/>
            <a:ext cx="1696964" cy="1024582"/>
          </a:xfrm>
          <a:prstGeom prst="rect">
            <a:avLst/>
          </a:prstGeom>
        </p:spPr>
      </p:pic>
      <p:pic>
        <p:nvPicPr>
          <p:cNvPr id="16" name="Picture 15">
            <a:extLst>
              <a:ext uri="{FF2B5EF4-FFF2-40B4-BE49-F238E27FC236}">
                <a16:creationId xmlns:a16="http://schemas.microsoft.com/office/drawing/2014/main" id="{BBEAAFE4-F0F8-A0AE-1B6C-04871ACE6B28}"/>
              </a:ext>
            </a:extLst>
          </p:cNvPr>
          <p:cNvPicPr>
            <a:picLocks noChangeAspect="1"/>
          </p:cNvPicPr>
          <p:nvPr/>
        </p:nvPicPr>
        <p:blipFill>
          <a:blip r:embed="rId8"/>
          <a:stretch>
            <a:fillRect/>
          </a:stretch>
        </p:blipFill>
        <p:spPr>
          <a:xfrm>
            <a:off x="2104321" y="5442689"/>
            <a:ext cx="1696964" cy="1030694"/>
          </a:xfrm>
          <a:prstGeom prst="rect">
            <a:avLst/>
          </a:prstGeom>
        </p:spPr>
      </p:pic>
      <p:pic>
        <p:nvPicPr>
          <p:cNvPr id="17" name="Picture 16">
            <a:extLst>
              <a:ext uri="{FF2B5EF4-FFF2-40B4-BE49-F238E27FC236}">
                <a16:creationId xmlns:a16="http://schemas.microsoft.com/office/drawing/2014/main" id="{77B758E7-637E-290D-8869-60884D9B26CB}"/>
              </a:ext>
            </a:extLst>
          </p:cNvPr>
          <p:cNvPicPr>
            <a:picLocks noChangeAspect="1"/>
          </p:cNvPicPr>
          <p:nvPr/>
        </p:nvPicPr>
        <p:blipFill>
          <a:blip r:embed="rId9"/>
          <a:stretch>
            <a:fillRect/>
          </a:stretch>
        </p:blipFill>
        <p:spPr>
          <a:xfrm>
            <a:off x="458317" y="5479915"/>
            <a:ext cx="1567759" cy="924402"/>
          </a:xfrm>
          <a:prstGeom prst="rect">
            <a:avLst/>
          </a:prstGeom>
        </p:spPr>
      </p:pic>
      <p:pic>
        <p:nvPicPr>
          <p:cNvPr id="18" name="Picture 17">
            <a:extLst>
              <a:ext uri="{FF2B5EF4-FFF2-40B4-BE49-F238E27FC236}">
                <a16:creationId xmlns:a16="http://schemas.microsoft.com/office/drawing/2014/main" id="{3724BE28-D9EB-A0B5-9E70-6776EB98D529}"/>
              </a:ext>
            </a:extLst>
          </p:cNvPr>
          <p:cNvPicPr>
            <a:picLocks noChangeAspect="1"/>
          </p:cNvPicPr>
          <p:nvPr/>
        </p:nvPicPr>
        <p:blipFill>
          <a:blip r:embed="rId10"/>
          <a:stretch>
            <a:fillRect/>
          </a:stretch>
        </p:blipFill>
        <p:spPr>
          <a:xfrm>
            <a:off x="1533862" y="3138346"/>
            <a:ext cx="3222722" cy="1995661"/>
          </a:xfrm>
          <a:prstGeom prst="rect">
            <a:avLst/>
          </a:prstGeom>
        </p:spPr>
      </p:pic>
      <p:cxnSp>
        <p:nvCxnSpPr>
          <p:cNvPr id="19" name="Straight Connector 18">
            <a:extLst>
              <a:ext uri="{FF2B5EF4-FFF2-40B4-BE49-F238E27FC236}">
                <a16:creationId xmlns:a16="http://schemas.microsoft.com/office/drawing/2014/main" id="{906CB8C6-B0C2-15DD-690D-641BCF045611}"/>
              </a:ext>
            </a:extLst>
          </p:cNvPr>
          <p:cNvCxnSpPr/>
          <p:nvPr/>
        </p:nvCxnSpPr>
        <p:spPr>
          <a:xfrm>
            <a:off x="6302829" y="2535437"/>
            <a:ext cx="0" cy="3992566"/>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417427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608106-998D-075A-FEF2-67CC15DA7295}"/>
              </a:ext>
            </a:extLst>
          </p:cNvPr>
          <p:cNvSpPr>
            <a:spLocks noGrp="1"/>
          </p:cNvSpPr>
          <p:nvPr>
            <p:ph type="title"/>
          </p:nvPr>
        </p:nvSpPr>
        <p:spPr/>
        <p:txBody>
          <a:bodyPr/>
          <a:lstStyle/>
          <a:p>
            <a:r>
              <a:rPr lang="en-US"/>
              <a:t>VAR Models for Mexico </a:t>
            </a:r>
          </a:p>
        </p:txBody>
      </p:sp>
      <p:pic>
        <p:nvPicPr>
          <p:cNvPr id="4" name="Content Placeholder 3">
            <a:extLst>
              <a:ext uri="{FF2B5EF4-FFF2-40B4-BE49-F238E27FC236}">
                <a16:creationId xmlns:a16="http://schemas.microsoft.com/office/drawing/2014/main" id="{E6813035-2FA7-C82E-5170-381D92A86968}"/>
              </a:ext>
            </a:extLst>
          </p:cNvPr>
          <p:cNvPicPr>
            <a:picLocks noGrp="1" noChangeAspect="1"/>
          </p:cNvPicPr>
          <p:nvPr>
            <p:ph idx="1"/>
          </p:nvPr>
        </p:nvPicPr>
        <p:blipFill>
          <a:blip r:embed="rId3"/>
          <a:stretch>
            <a:fillRect/>
          </a:stretch>
        </p:blipFill>
        <p:spPr>
          <a:xfrm>
            <a:off x="6224165" y="3226653"/>
            <a:ext cx="5685909" cy="1389888"/>
          </a:xfrm>
          <a:prstGeom prst="rect">
            <a:avLst/>
          </a:prstGeom>
        </p:spPr>
      </p:pic>
      <p:pic>
        <p:nvPicPr>
          <p:cNvPr id="6" name="Picture 5">
            <a:extLst>
              <a:ext uri="{FF2B5EF4-FFF2-40B4-BE49-F238E27FC236}">
                <a16:creationId xmlns:a16="http://schemas.microsoft.com/office/drawing/2014/main" id="{5DCC0B6A-A6EF-C5BA-C645-1651225CA380}"/>
              </a:ext>
            </a:extLst>
          </p:cNvPr>
          <p:cNvPicPr>
            <a:picLocks noChangeAspect="1"/>
          </p:cNvPicPr>
          <p:nvPr/>
        </p:nvPicPr>
        <p:blipFill rotWithShape="1">
          <a:blip r:embed="rId4"/>
          <a:srcRect/>
          <a:stretch/>
        </p:blipFill>
        <p:spPr>
          <a:xfrm>
            <a:off x="6224165" y="4906043"/>
            <a:ext cx="2773584" cy="1586832"/>
          </a:xfrm>
          <a:prstGeom prst="rect">
            <a:avLst/>
          </a:prstGeom>
        </p:spPr>
      </p:pic>
      <p:pic>
        <p:nvPicPr>
          <p:cNvPr id="7" name="Picture 6">
            <a:extLst>
              <a:ext uri="{FF2B5EF4-FFF2-40B4-BE49-F238E27FC236}">
                <a16:creationId xmlns:a16="http://schemas.microsoft.com/office/drawing/2014/main" id="{C4C19C1A-B662-59D9-92CA-A205FDFC5FA4}"/>
              </a:ext>
            </a:extLst>
          </p:cNvPr>
          <p:cNvPicPr>
            <a:picLocks noChangeAspect="1"/>
          </p:cNvPicPr>
          <p:nvPr/>
        </p:nvPicPr>
        <p:blipFill>
          <a:blip r:embed="rId5"/>
          <a:stretch>
            <a:fillRect/>
          </a:stretch>
        </p:blipFill>
        <p:spPr>
          <a:xfrm>
            <a:off x="9330641" y="4906043"/>
            <a:ext cx="2566637" cy="1429984"/>
          </a:xfrm>
          <a:prstGeom prst="rect">
            <a:avLst/>
          </a:prstGeom>
        </p:spPr>
      </p:pic>
      <p:sp>
        <p:nvSpPr>
          <p:cNvPr id="8" name="TextBox 7">
            <a:extLst>
              <a:ext uri="{FF2B5EF4-FFF2-40B4-BE49-F238E27FC236}">
                <a16:creationId xmlns:a16="http://schemas.microsoft.com/office/drawing/2014/main" id="{8725EAD1-E24B-E448-10E8-B2F423AFA8B5}"/>
              </a:ext>
            </a:extLst>
          </p:cNvPr>
          <p:cNvSpPr txBox="1"/>
          <p:nvPr/>
        </p:nvSpPr>
        <p:spPr>
          <a:xfrm>
            <a:off x="1150090" y="2697579"/>
            <a:ext cx="3017423" cy="369332"/>
          </a:xfrm>
          <a:prstGeom prst="rect">
            <a:avLst/>
          </a:prstGeom>
          <a:noFill/>
        </p:spPr>
        <p:txBody>
          <a:bodyPr wrap="square" rtlCol="0">
            <a:spAutoFit/>
          </a:bodyPr>
          <a:lstStyle/>
          <a:p>
            <a:r>
              <a:rPr lang="en-US"/>
              <a:t>5 Year – lowest AIC lag=4</a:t>
            </a:r>
          </a:p>
        </p:txBody>
      </p:sp>
      <p:sp>
        <p:nvSpPr>
          <p:cNvPr id="10" name="Rectangle 9">
            <a:extLst>
              <a:ext uri="{FF2B5EF4-FFF2-40B4-BE49-F238E27FC236}">
                <a16:creationId xmlns:a16="http://schemas.microsoft.com/office/drawing/2014/main" id="{AF2D6447-A30D-3D39-4114-D36B1C395EE8}"/>
              </a:ext>
            </a:extLst>
          </p:cNvPr>
          <p:cNvSpPr/>
          <p:nvPr/>
        </p:nvSpPr>
        <p:spPr>
          <a:xfrm>
            <a:off x="10392786" y="3920033"/>
            <a:ext cx="668593" cy="273905"/>
          </a:xfrm>
          <a:prstGeom prst="rect">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166DD912-9835-82A2-B293-9F79B1E54C6D}"/>
              </a:ext>
            </a:extLst>
          </p:cNvPr>
          <p:cNvCxnSpPr/>
          <p:nvPr/>
        </p:nvCxnSpPr>
        <p:spPr>
          <a:xfrm>
            <a:off x="5617029" y="2620258"/>
            <a:ext cx="0" cy="3992566"/>
          </a:xfrm>
          <a:prstGeom prst="line">
            <a:avLst/>
          </a:prstGeom>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59FA0FEF-6801-AD95-1683-D08F3763C116}"/>
              </a:ext>
            </a:extLst>
          </p:cNvPr>
          <p:cNvSpPr txBox="1"/>
          <p:nvPr/>
        </p:nvSpPr>
        <p:spPr>
          <a:xfrm>
            <a:off x="7680464" y="2695297"/>
            <a:ext cx="3300353" cy="369332"/>
          </a:xfrm>
          <a:prstGeom prst="rect">
            <a:avLst/>
          </a:prstGeom>
          <a:noFill/>
        </p:spPr>
        <p:txBody>
          <a:bodyPr wrap="square" rtlCol="0">
            <a:spAutoFit/>
          </a:bodyPr>
          <a:lstStyle/>
          <a:p>
            <a:r>
              <a:rPr lang="en-US"/>
              <a:t>10 Year lowest AIC lag= 7</a:t>
            </a:r>
          </a:p>
        </p:txBody>
      </p:sp>
      <p:pic>
        <p:nvPicPr>
          <p:cNvPr id="15" name="Picture 14">
            <a:extLst>
              <a:ext uri="{FF2B5EF4-FFF2-40B4-BE49-F238E27FC236}">
                <a16:creationId xmlns:a16="http://schemas.microsoft.com/office/drawing/2014/main" id="{F035D58D-9D10-49EB-E748-41C3DC90586D}"/>
              </a:ext>
            </a:extLst>
          </p:cNvPr>
          <p:cNvPicPr>
            <a:picLocks noChangeAspect="1"/>
          </p:cNvPicPr>
          <p:nvPr/>
        </p:nvPicPr>
        <p:blipFill>
          <a:blip r:embed="rId6"/>
          <a:stretch>
            <a:fillRect/>
          </a:stretch>
        </p:blipFill>
        <p:spPr>
          <a:xfrm>
            <a:off x="92892" y="3228174"/>
            <a:ext cx="5131821" cy="1388367"/>
          </a:xfrm>
          <a:prstGeom prst="rect">
            <a:avLst/>
          </a:prstGeom>
        </p:spPr>
      </p:pic>
      <p:pic>
        <p:nvPicPr>
          <p:cNvPr id="16" name="Picture 15">
            <a:extLst>
              <a:ext uri="{FF2B5EF4-FFF2-40B4-BE49-F238E27FC236}">
                <a16:creationId xmlns:a16="http://schemas.microsoft.com/office/drawing/2014/main" id="{D96C24D1-7451-5A46-F65E-7BE9589795C3}"/>
              </a:ext>
            </a:extLst>
          </p:cNvPr>
          <p:cNvPicPr>
            <a:picLocks noChangeAspect="1"/>
          </p:cNvPicPr>
          <p:nvPr/>
        </p:nvPicPr>
        <p:blipFill>
          <a:blip r:embed="rId7"/>
          <a:stretch>
            <a:fillRect/>
          </a:stretch>
        </p:blipFill>
        <p:spPr>
          <a:xfrm>
            <a:off x="0" y="4908043"/>
            <a:ext cx="2627151" cy="1427984"/>
          </a:xfrm>
          <a:prstGeom prst="rect">
            <a:avLst/>
          </a:prstGeom>
        </p:spPr>
      </p:pic>
      <p:pic>
        <p:nvPicPr>
          <p:cNvPr id="17" name="Picture 16">
            <a:extLst>
              <a:ext uri="{FF2B5EF4-FFF2-40B4-BE49-F238E27FC236}">
                <a16:creationId xmlns:a16="http://schemas.microsoft.com/office/drawing/2014/main" id="{5D2AFAD5-6561-26B7-5E1F-E6F047CC48A5}"/>
              </a:ext>
            </a:extLst>
          </p:cNvPr>
          <p:cNvPicPr>
            <a:picLocks noChangeAspect="1"/>
          </p:cNvPicPr>
          <p:nvPr/>
        </p:nvPicPr>
        <p:blipFill>
          <a:blip r:embed="rId8"/>
          <a:stretch>
            <a:fillRect/>
          </a:stretch>
        </p:blipFill>
        <p:spPr>
          <a:xfrm>
            <a:off x="2743783" y="4906043"/>
            <a:ext cx="2540354" cy="1406267"/>
          </a:xfrm>
          <a:prstGeom prst="rect">
            <a:avLst/>
          </a:prstGeom>
        </p:spPr>
      </p:pic>
      <p:sp>
        <p:nvSpPr>
          <p:cNvPr id="18" name="Rectangle 17">
            <a:extLst>
              <a:ext uri="{FF2B5EF4-FFF2-40B4-BE49-F238E27FC236}">
                <a16:creationId xmlns:a16="http://schemas.microsoft.com/office/drawing/2014/main" id="{15EF9099-85B2-F2B2-0214-AFE57B738FD5}"/>
              </a:ext>
            </a:extLst>
          </p:cNvPr>
          <p:cNvSpPr/>
          <p:nvPr/>
        </p:nvSpPr>
        <p:spPr>
          <a:xfrm>
            <a:off x="2178420" y="3920033"/>
            <a:ext cx="643158" cy="273905"/>
          </a:xfrm>
          <a:prstGeom prst="rect">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926092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7" name="Rectangle 116">
            <a:extLst>
              <a:ext uri="{FF2B5EF4-FFF2-40B4-BE49-F238E27FC236}">
                <a16:creationId xmlns:a16="http://schemas.microsoft.com/office/drawing/2014/main" id="{2380A34A-731B-4B77-8D1A-4326EA6123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Rectangle 117">
            <a:extLst>
              <a:ext uri="{FF2B5EF4-FFF2-40B4-BE49-F238E27FC236}">
                <a16:creationId xmlns:a16="http://schemas.microsoft.com/office/drawing/2014/main" id="{72EF3F9A-9717-4ACB-A30D-96694842C4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047991"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67F5C05-C730-8EA1-FBBD-C4575B0840F0}"/>
              </a:ext>
            </a:extLst>
          </p:cNvPr>
          <p:cNvSpPr>
            <a:spLocks noGrp="1"/>
          </p:cNvSpPr>
          <p:nvPr>
            <p:ph type="title"/>
          </p:nvPr>
        </p:nvSpPr>
        <p:spPr>
          <a:xfrm>
            <a:off x="146222" y="365125"/>
            <a:ext cx="2689847" cy="3938518"/>
          </a:xfrm>
        </p:spPr>
        <p:txBody>
          <a:bodyPr>
            <a:normAutofit/>
          </a:bodyPr>
          <a:lstStyle/>
          <a:p>
            <a:r>
              <a:rPr lang="en-US" sz="4800"/>
              <a:t>About the Dataset	</a:t>
            </a:r>
          </a:p>
        </p:txBody>
      </p:sp>
      <p:grpSp>
        <p:nvGrpSpPr>
          <p:cNvPr id="119" name="Group 118">
            <a:extLst>
              <a:ext uri="{FF2B5EF4-FFF2-40B4-BE49-F238E27FC236}">
                <a16:creationId xmlns:a16="http://schemas.microsoft.com/office/drawing/2014/main" id="{E5CD2E8B-968C-4DDC-9470-260B5DA13D3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572778"/>
            <a:ext cx="3047997" cy="2285222"/>
            <a:chOff x="0" y="3438071"/>
            <a:chExt cx="3047997" cy="3429000"/>
          </a:xfrm>
        </p:grpSpPr>
        <p:sp>
          <p:nvSpPr>
            <p:cNvPr id="87" name="Rectangle 86">
              <a:extLst>
                <a:ext uri="{FF2B5EF4-FFF2-40B4-BE49-F238E27FC236}">
                  <a16:creationId xmlns:a16="http://schemas.microsoft.com/office/drawing/2014/main" id="{54940AF6-4BB8-4A24-9BCA-B088F02BD8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 y="3438071"/>
              <a:ext cx="3047991" cy="3429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44AD7D5E-CDD6-4468-9F5F-6802387A9C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447142"/>
              <a:ext cx="3047997" cy="3419929"/>
            </a:xfrm>
            <a:prstGeom prst="rect">
              <a:avLst/>
            </a:prstGeom>
            <a:solidFill>
              <a:srgbClr val="FFFF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5" name="Content Placeholder 2">
            <a:extLst>
              <a:ext uri="{FF2B5EF4-FFF2-40B4-BE49-F238E27FC236}">
                <a16:creationId xmlns:a16="http://schemas.microsoft.com/office/drawing/2014/main" id="{6FF9E9C8-591F-94E9-3317-F18C83C495C8}"/>
              </a:ext>
            </a:extLst>
          </p:cNvPr>
          <p:cNvGraphicFramePr>
            <a:graphicFrameLocks noGrp="1"/>
          </p:cNvGraphicFramePr>
          <p:nvPr>
            <p:ph idx="1"/>
            <p:extLst>
              <p:ext uri="{D42A27DB-BD31-4B8C-83A1-F6EECF244321}">
                <p14:modId xmlns:p14="http://schemas.microsoft.com/office/powerpoint/2010/main" val="2231551225"/>
              </p:ext>
            </p:extLst>
          </p:nvPr>
        </p:nvGraphicFramePr>
        <p:xfrm>
          <a:off x="3811656" y="551622"/>
          <a:ext cx="7742583" cy="562534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610851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608106-998D-075A-FEF2-67CC15DA7295}"/>
              </a:ext>
            </a:extLst>
          </p:cNvPr>
          <p:cNvSpPr>
            <a:spLocks noGrp="1"/>
          </p:cNvSpPr>
          <p:nvPr>
            <p:ph type="title"/>
          </p:nvPr>
        </p:nvSpPr>
        <p:spPr/>
        <p:txBody>
          <a:bodyPr>
            <a:normAutofit/>
          </a:bodyPr>
          <a:lstStyle/>
          <a:p>
            <a:r>
              <a:rPr lang="en-US"/>
              <a:t>Var Estimated Coefficients: Mexico</a:t>
            </a:r>
          </a:p>
        </p:txBody>
      </p:sp>
      <p:sp>
        <p:nvSpPr>
          <p:cNvPr id="8" name="TextBox 7">
            <a:extLst>
              <a:ext uri="{FF2B5EF4-FFF2-40B4-BE49-F238E27FC236}">
                <a16:creationId xmlns:a16="http://schemas.microsoft.com/office/drawing/2014/main" id="{8725EAD1-E24B-E448-10E8-B2F423AFA8B5}"/>
              </a:ext>
            </a:extLst>
          </p:cNvPr>
          <p:cNvSpPr txBox="1"/>
          <p:nvPr/>
        </p:nvSpPr>
        <p:spPr>
          <a:xfrm>
            <a:off x="1150090" y="2697579"/>
            <a:ext cx="3017423" cy="369332"/>
          </a:xfrm>
          <a:prstGeom prst="rect">
            <a:avLst/>
          </a:prstGeom>
          <a:noFill/>
        </p:spPr>
        <p:txBody>
          <a:bodyPr wrap="square" rtlCol="0">
            <a:spAutoFit/>
          </a:bodyPr>
          <a:lstStyle/>
          <a:p>
            <a:r>
              <a:rPr lang="en-US"/>
              <a:t>5 Year – lowest AIC lag=4</a:t>
            </a:r>
          </a:p>
        </p:txBody>
      </p:sp>
      <p:cxnSp>
        <p:nvCxnSpPr>
          <p:cNvPr id="13" name="Straight Connector 12">
            <a:extLst>
              <a:ext uri="{FF2B5EF4-FFF2-40B4-BE49-F238E27FC236}">
                <a16:creationId xmlns:a16="http://schemas.microsoft.com/office/drawing/2014/main" id="{166DD912-9835-82A2-B293-9F79B1E54C6D}"/>
              </a:ext>
            </a:extLst>
          </p:cNvPr>
          <p:cNvCxnSpPr/>
          <p:nvPr/>
        </p:nvCxnSpPr>
        <p:spPr>
          <a:xfrm>
            <a:off x="5617029" y="2620258"/>
            <a:ext cx="0" cy="3992566"/>
          </a:xfrm>
          <a:prstGeom prst="line">
            <a:avLst/>
          </a:prstGeom>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59FA0FEF-6801-AD95-1683-D08F3763C116}"/>
              </a:ext>
            </a:extLst>
          </p:cNvPr>
          <p:cNvSpPr txBox="1"/>
          <p:nvPr/>
        </p:nvSpPr>
        <p:spPr>
          <a:xfrm>
            <a:off x="7680464" y="2695297"/>
            <a:ext cx="3300353" cy="369332"/>
          </a:xfrm>
          <a:prstGeom prst="rect">
            <a:avLst/>
          </a:prstGeom>
          <a:noFill/>
        </p:spPr>
        <p:txBody>
          <a:bodyPr wrap="square" rtlCol="0">
            <a:spAutoFit/>
          </a:bodyPr>
          <a:lstStyle/>
          <a:p>
            <a:r>
              <a:rPr lang="en-US"/>
              <a:t>10 Year lowest AIC lag= 7</a:t>
            </a:r>
          </a:p>
        </p:txBody>
      </p:sp>
      <p:pic>
        <p:nvPicPr>
          <p:cNvPr id="3" name="Content Placeholder 3">
            <a:extLst>
              <a:ext uri="{FF2B5EF4-FFF2-40B4-BE49-F238E27FC236}">
                <a16:creationId xmlns:a16="http://schemas.microsoft.com/office/drawing/2014/main" id="{7FDC2252-F08D-3917-3C81-8100D7CF46B2}"/>
              </a:ext>
            </a:extLst>
          </p:cNvPr>
          <p:cNvPicPr>
            <a:picLocks noChangeAspect="1"/>
          </p:cNvPicPr>
          <p:nvPr/>
        </p:nvPicPr>
        <p:blipFill>
          <a:blip r:embed="rId3"/>
          <a:stretch>
            <a:fillRect/>
          </a:stretch>
        </p:blipFill>
        <p:spPr>
          <a:xfrm>
            <a:off x="484552" y="3159291"/>
            <a:ext cx="4704720" cy="3428246"/>
          </a:xfrm>
          <a:prstGeom prst="rect">
            <a:avLst/>
          </a:prstGeom>
        </p:spPr>
      </p:pic>
      <p:pic>
        <p:nvPicPr>
          <p:cNvPr id="11" name="Picture 10">
            <a:extLst>
              <a:ext uri="{FF2B5EF4-FFF2-40B4-BE49-F238E27FC236}">
                <a16:creationId xmlns:a16="http://schemas.microsoft.com/office/drawing/2014/main" id="{177F894B-60ED-616E-A10A-223C9F4B8A27}"/>
              </a:ext>
            </a:extLst>
          </p:cNvPr>
          <p:cNvPicPr>
            <a:picLocks noChangeAspect="1"/>
          </p:cNvPicPr>
          <p:nvPr/>
        </p:nvPicPr>
        <p:blipFill>
          <a:blip r:embed="rId4"/>
          <a:stretch>
            <a:fillRect/>
          </a:stretch>
        </p:blipFill>
        <p:spPr>
          <a:xfrm>
            <a:off x="7066546" y="3015591"/>
            <a:ext cx="4134849" cy="3715647"/>
          </a:xfrm>
          <a:prstGeom prst="rect">
            <a:avLst/>
          </a:prstGeom>
        </p:spPr>
      </p:pic>
    </p:spTree>
    <p:extLst>
      <p:ext uri="{BB962C8B-B14F-4D97-AF65-F5344CB8AC3E}">
        <p14:creationId xmlns:p14="http://schemas.microsoft.com/office/powerpoint/2010/main" val="26236361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608106-998D-075A-FEF2-67CC15DA7295}"/>
              </a:ext>
            </a:extLst>
          </p:cNvPr>
          <p:cNvSpPr>
            <a:spLocks noGrp="1"/>
          </p:cNvSpPr>
          <p:nvPr>
            <p:ph type="title"/>
          </p:nvPr>
        </p:nvSpPr>
        <p:spPr/>
        <p:txBody>
          <a:bodyPr/>
          <a:lstStyle/>
          <a:p>
            <a:r>
              <a:rPr lang="en-US"/>
              <a:t>Summary VAR Models for Mexico </a:t>
            </a:r>
          </a:p>
        </p:txBody>
      </p:sp>
      <p:graphicFrame>
        <p:nvGraphicFramePr>
          <p:cNvPr id="5" name="Table 4">
            <a:extLst>
              <a:ext uri="{FF2B5EF4-FFF2-40B4-BE49-F238E27FC236}">
                <a16:creationId xmlns:a16="http://schemas.microsoft.com/office/drawing/2014/main" id="{49A399CA-E84A-6C5C-2446-3B6563ABDB1E}"/>
              </a:ext>
            </a:extLst>
          </p:cNvPr>
          <p:cNvGraphicFramePr>
            <a:graphicFrameLocks noGrp="1"/>
          </p:cNvGraphicFramePr>
          <p:nvPr>
            <p:extLst>
              <p:ext uri="{D42A27DB-BD31-4B8C-83A1-F6EECF244321}">
                <p14:modId xmlns:p14="http://schemas.microsoft.com/office/powerpoint/2010/main" val="2569922662"/>
              </p:ext>
            </p:extLst>
          </p:nvPr>
        </p:nvGraphicFramePr>
        <p:xfrm>
          <a:off x="7272348" y="3146918"/>
          <a:ext cx="3871484" cy="1854200"/>
        </p:xfrm>
        <a:graphic>
          <a:graphicData uri="http://schemas.openxmlformats.org/drawingml/2006/table">
            <a:tbl>
              <a:tblPr firstRow="1" bandRow="1">
                <a:tableStyleId>{5C22544A-7EE6-4342-B048-85BDC9FD1C3A}</a:tableStyleId>
              </a:tblPr>
              <a:tblGrid>
                <a:gridCol w="1935742">
                  <a:extLst>
                    <a:ext uri="{9D8B030D-6E8A-4147-A177-3AD203B41FA5}">
                      <a16:colId xmlns:a16="http://schemas.microsoft.com/office/drawing/2014/main" val="3066695106"/>
                    </a:ext>
                  </a:extLst>
                </a:gridCol>
                <a:gridCol w="1935742">
                  <a:extLst>
                    <a:ext uri="{9D8B030D-6E8A-4147-A177-3AD203B41FA5}">
                      <a16:colId xmlns:a16="http://schemas.microsoft.com/office/drawing/2014/main" val="487821108"/>
                    </a:ext>
                  </a:extLst>
                </a:gridCol>
              </a:tblGrid>
              <a:tr h="370840">
                <a:tc gridSpan="2">
                  <a:txBody>
                    <a:bodyPr/>
                    <a:lstStyle/>
                    <a:p>
                      <a:pPr lvl="0" algn="ctr">
                        <a:buNone/>
                      </a:pPr>
                      <a:r>
                        <a:rPr lang="en-US"/>
                        <a:t>Mexico VAR Models</a:t>
                      </a:r>
                    </a:p>
                  </a:txBody>
                  <a:tcPr/>
                </a:tc>
                <a:tc hMerge="1">
                  <a:txBody>
                    <a:bodyPr/>
                    <a:lstStyle/>
                    <a:p>
                      <a:endParaRPr lang="en-US"/>
                    </a:p>
                  </a:txBody>
                  <a:tcPr/>
                </a:tc>
                <a:extLst>
                  <a:ext uri="{0D108BD9-81ED-4DB2-BD59-A6C34878D82A}">
                    <a16:rowId xmlns:a16="http://schemas.microsoft.com/office/drawing/2014/main" val="1257892390"/>
                  </a:ext>
                </a:extLst>
              </a:tr>
              <a:tr h="370840">
                <a:tc>
                  <a:txBody>
                    <a:bodyPr/>
                    <a:lstStyle/>
                    <a:p>
                      <a:pPr algn="ctr"/>
                      <a:r>
                        <a:rPr lang="en-US"/>
                        <a:t>5-year ASE</a:t>
                      </a:r>
                    </a:p>
                  </a:txBody>
                  <a:tcPr/>
                </a:tc>
                <a:tc>
                  <a:txBody>
                    <a:bodyPr/>
                    <a:lstStyle/>
                    <a:p>
                      <a:pPr algn="l"/>
                      <a:r>
                        <a:rPr lang="en-US" b="1">
                          <a:solidFill>
                            <a:srgbClr val="7030A0"/>
                          </a:solidFill>
                        </a:rPr>
                        <a:t>0.002455944</a:t>
                      </a:r>
                    </a:p>
                  </a:txBody>
                  <a:tcPr/>
                </a:tc>
                <a:extLst>
                  <a:ext uri="{0D108BD9-81ED-4DB2-BD59-A6C34878D82A}">
                    <a16:rowId xmlns:a16="http://schemas.microsoft.com/office/drawing/2014/main" val="3892481224"/>
                  </a:ext>
                </a:extLst>
              </a:tr>
              <a:tr h="370840">
                <a:tc>
                  <a:txBody>
                    <a:bodyPr/>
                    <a:lstStyle/>
                    <a:p>
                      <a:pPr algn="ctr"/>
                      <a:r>
                        <a:rPr lang="en-US" dirty="0"/>
                        <a:t>5-year RMSE</a:t>
                      </a:r>
                    </a:p>
                  </a:txBody>
                  <a:tcPr/>
                </a:tc>
                <a:tc>
                  <a:txBody>
                    <a:bodyPr/>
                    <a:lstStyle/>
                    <a:p>
                      <a:pPr algn="l"/>
                      <a:r>
                        <a:rPr lang="en-US"/>
                        <a:t>0.04955748</a:t>
                      </a:r>
                    </a:p>
                  </a:txBody>
                  <a:tcPr/>
                </a:tc>
                <a:extLst>
                  <a:ext uri="{0D108BD9-81ED-4DB2-BD59-A6C34878D82A}">
                    <a16:rowId xmlns:a16="http://schemas.microsoft.com/office/drawing/2014/main" val="1841475213"/>
                  </a:ext>
                </a:extLst>
              </a:tr>
              <a:tr h="370840">
                <a:tc>
                  <a:txBody>
                    <a:bodyPr/>
                    <a:lstStyle/>
                    <a:p>
                      <a:pPr algn="ctr"/>
                      <a:r>
                        <a:rPr lang="en-US"/>
                        <a:t>10-year ASE</a:t>
                      </a:r>
                    </a:p>
                  </a:txBody>
                  <a:tcPr/>
                </a:tc>
                <a:tc>
                  <a:txBody>
                    <a:bodyPr/>
                    <a:lstStyle/>
                    <a:p>
                      <a:pPr algn="l"/>
                      <a:r>
                        <a:rPr lang="en-US" b="1">
                          <a:solidFill>
                            <a:srgbClr val="7030A0"/>
                          </a:solidFill>
                        </a:rPr>
                        <a:t>0.02099135</a:t>
                      </a:r>
                    </a:p>
                  </a:txBody>
                  <a:tcPr/>
                </a:tc>
                <a:extLst>
                  <a:ext uri="{0D108BD9-81ED-4DB2-BD59-A6C34878D82A}">
                    <a16:rowId xmlns:a16="http://schemas.microsoft.com/office/drawing/2014/main" val="1700282934"/>
                  </a:ext>
                </a:extLst>
              </a:tr>
              <a:tr h="370840">
                <a:tc>
                  <a:txBody>
                    <a:bodyPr/>
                    <a:lstStyle/>
                    <a:p>
                      <a:pPr algn="ctr"/>
                      <a:r>
                        <a:rPr lang="en-US"/>
                        <a:t>10-year RMSE</a:t>
                      </a:r>
                    </a:p>
                  </a:txBody>
                  <a:tcPr/>
                </a:tc>
                <a:tc>
                  <a:txBody>
                    <a:bodyPr/>
                    <a:lstStyle/>
                    <a:p>
                      <a:pPr algn="l"/>
                      <a:r>
                        <a:rPr lang="en-US" dirty="0"/>
                        <a:t>0.1448839</a:t>
                      </a:r>
                    </a:p>
                  </a:txBody>
                  <a:tcPr/>
                </a:tc>
                <a:extLst>
                  <a:ext uri="{0D108BD9-81ED-4DB2-BD59-A6C34878D82A}">
                    <a16:rowId xmlns:a16="http://schemas.microsoft.com/office/drawing/2014/main" val="3651520864"/>
                  </a:ext>
                </a:extLst>
              </a:tr>
            </a:tbl>
          </a:graphicData>
        </a:graphic>
      </p:graphicFrame>
      <p:sp>
        <p:nvSpPr>
          <p:cNvPr id="9" name="TextBox 8">
            <a:extLst>
              <a:ext uri="{FF2B5EF4-FFF2-40B4-BE49-F238E27FC236}">
                <a16:creationId xmlns:a16="http://schemas.microsoft.com/office/drawing/2014/main" id="{65C927D5-F6C4-CFB9-FA2D-A30B6784590D}"/>
              </a:ext>
            </a:extLst>
          </p:cNvPr>
          <p:cNvSpPr txBox="1"/>
          <p:nvPr/>
        </p:nvSpPr>
        <p:spPr>
          <a:xfrm>
            <a:off x="178943" y="2525790"/>
            <a:ext cx="2839023" cy="369332"/>
          </a:xfrm>
          <a:prstGeom prst="rect">
            <a:avLst/>
          </a:prstGeom>
          <a:noFill/>
        </p:spPr>
        <p:txBody>
          <a:bodyPr wrap="square" rtlCol="0">
            <a:spAutoFit/>
          </a:bodyPr>
          <a:lstStyle/>
          <a:p>
            <a:r>
              <a:rPr lang="en-US"/>
              <a:t>5 Year – lowest AIC lag=4</a:t>
            </a:r>
          </a:p>
        </p:txBody>
      </p:sp>
      <p:cxnSp>
        <p:nvCxnSpPr>
          <p:cNvPr id="10" name="Straight Connector 9">
            <a:extLst>
              <a:ext uri="{FF2B5EF4-FFF2-40B4-BE49-F238E27FC236}">
                <a16:creationId xmlns:a16="http://schemas.microsoft.com/office/drawing/2014/main" id="{D0D664F5-16DD-379F-509D-CD7D44ADAC80}"/>
              </a:ext>
            </a:extLst>
          </p:cNvPr>
          <p:cNvCxnSpPr/>
          <p:nvPr/>
        </p:nvCxnSpPr>
        <p:spPr>
          <a:xfrm>
            <a:off x="3213909" y="2525790"/>
            <a:ext cx="0" cy="3992566"/>
          </a:xfrm>
          <a:prstGeom prst="line">
            <a:avLst/>
          </a:prstGeom>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1C24E59-AAB8-1FC5-9B29-4BF0F64BC7DD}"/>
              </a:ext>
            </a:extLst>
          </p:cNvPr>
          <p:cNvSpPr txBox="1"/>
          <p:nvPr/>
        </p:nvSpPr>
        <p:spPr>
          <a:xfrm>
            <a:off x="3684811" y="2524273"/>
            <a:ext cx="3162012" cy="369332"/>
          </a:xfrm>
          <a:prstGeom prst="rect">
            <a:avLst/>
          </a:prstGeom>
          <a:noFill/>
        </p:spPr>
        <p:txBody>
          <a:bodyPr wrap="square" rtlCol="0">
            <a:spAutoFit/>
          </a:bodyPr>
          <a:lstStyle/>
          <a:p>
            <a:r>
              <a:rPr lang="en-US"/>
              <a:t>10 Year – lowest AIC lag=7</a:t>
            </a:r>
          </a:p>
        </p:txBody>
      </p:sp>
      <p:pic>
        <p:nvPicPr>
          <p:cNvPr id="12" name="Picture 11">
            <a:extLst>
              <a:ext uri="{FF2B5EF4-FFF2-40B4-BE49-F238E27FC236}">
                <a16:creationId xmlns:a16="http://schemas.microsoft.com/office/drawing/2014/main" id="{C445F38C-68AA-691B-8418-D0A5EF8C2623}"/>
              </a:ext>
            </a:extLst>
          </p:cNvPr>
          <p:cNvPicPr>
            <a:picLocks noChangeAspect="1"/>
          </p:cNvPicPr>
          <p:nvPr/>
        </p:nvPicPr>
        <p:blipFill>
          <a:blip r:embed="rId3"/>
          <a:stretch>
            <a:fillRect/>
          </a:stretch>
        </p:blipFill>
        <p:spPr>
          <a:xfrm>
            <a:off x="61136" y="3021747"/>
            <a:ext cx="2627151" cy="1427984"/>
          </a:xfrm>
          <a:prstGeom prst="rect">
            <a:avLst/>
          </a:prstGeom>
        </p:spPr>
      </p:pic>
      <p:pic>
        <p:nvPicPr>
          <p:cNvPr id="13" name="Picture 12">
            <a:extLst>
              <a:ext uri="{FF2B5EF4-FFF2-40B4-BE49-F238E27FC236}">
                <a16:creationId xmlns:a16="http://schemas.microsoft.com/office/drawing/2014/main" id="{9BD1252B-B7AB-1DCE-5856-27739714F1C8}"/>
              </a:ext>
            </a:extLst>
          </p:cNvPr>
          <p:cNvPicPr>
            <a:picLocks noChangeAspect="1"/>
          </p:cNvPicPr>
          <p:nvPr/>
        </p:nvPicPr>
        <p:blipFill>
          <a:blip r:embed="rId4"/>
          <a:stretch>
            <a:fillRect/>
          </a:stretch>
        </p:blipFill>
        <p:spPr>
          <a:xfrm>
            <a:off x="104533" y="4702981"/>
            <a:ext cx="2638475" cy="1406267"/>
          </a:xfrm>
          <a:prstGeom prst="rect">
            <a:avLst/>
          </a:prstGeom>
        </p:spPr>
      </p:pic>
      <p:pic>
        <p:nvPicPr>
          <p:cNvPr id="14" name="Picture 13">
            <a:extLst>
              <a:ext uri="{FF2B5EF4-FFF2-40B4-BE49-F238E27FC236}">
                <a16:creationId xmlns:a16="http://schemas.microsoft.com/office/drawing/2014/main" id="{5102F7B2-11C8-1B25-2623-F4DC62127E96}"/>
              </a:ext>
            </a:extLst>
          </p:cNvPr>
          <p:cNvPicPr>
            <a:picLocks noChangeAspect="1"/>
          </p:cNvPicPr>
          <p:nvPr/>
        </p:nvPicPr>
        <p:blipFill>
          <a:blip r:embed="rId5"/>
          <a:stretch>
            <a:fillRect/>
          </a:stretch>
        </p:blipFill>
        <p:spPr>
          <a:xfrm>
            <a:off x="3758435" y="3021747"/>
            <a:ext cx="2752822" cy="1427984"/>
          </a:xfrm>
          <a:prstGeom prst="rect">
            <a:avLst/>
          </a:prstGeom>
        </p:spPr>
      </p:pic>
      <p:pic>
        <p:nvPicPr>
          <p:cNvPr id="15" name="Picture 14">
            <a:extLst>
              <a:ext uri="{FF2B5EF4-FFF2-40B4-BE49-F238E27FC236}">
                <a16:creationId xmlns:a16="http://schemas.microsoft.com/office/drawing/2014/main" id="{8F50E442-BE05-B780-44E0-3A7D55863071}"/>
              </a:ext>
            </a:extLst>
          </p:cNvPr>
          <p:cNvPicPr>
            <a:picLocks noChangeAspect="1"/>
          </p:cNvPicPr>
          <p:nvPr/>
        </p:nvPicPr>
        <p:blipFill>
          <a:blip r:embed="rId6"/>
          <a:stretch>
            <a:fillRect/>
          </a:stretch>
        </p:blipFill>
        <p:spPr>
          <a:xfrm>
            <a:off x="3790241" y="4702981"/>
            <a:ext cx="2721016" cy="1482192"/>
          </a:xfrm>
          <a:prstGeom prst="rect">
            <a:avLst/>
          </a:prstGeom>
        </p:spPr>
      </p:pic>
    </p:spTree>
    <p:extLst>
      <p:ext uri="{BB962C8B-B14F-4D97-AF65-F5344CB8AC3E}">
        <p14:creationId xmlns:p14="http://schemas.microsoft.com/office/powerpoint/2010/main" val="7926360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993F923-174F-937A-3EA9-A89E1CC70DF3}"/>
              </a:ext>
            </a:extLst>
          </p:cNvPr>
          <p:cNvPicPr>
            <a:picLocks noChangeAspect="1"/>
          </p:cNvPicPr>
          <p:nvPr/>
        </p:nvPicPr>
        <p:blipFill>
          <a:blip r:embed="rId3"/>
          <a:stretch>
            <a:fillRect/>
          </a:stretch>
        </p:blipFill>
        <p:spPr>
          <a:xfrm>
            <a:off x="41605" y="3231299"/>
            <a:ext cx="5491050" cy="1110980"/>
          </a:xfrm>
          <a:prstGeom prst="rect">
            <a:avLst/>
          </a:prstGeom>
        </p:spPr>
      </p:pic>
      <p:pic>
        <p:nvPicPr>
          <p:cNvPr id="11" name="Picture 10">
            <a:extLst>
              <a:ext uri="{FF2B5EF4-FFF2-40B4-BE49-F238E27FC236}">
                <a16:creationId xmlns:a16="http://schemas.microsoft.com/office/drawing/2014/main" id="{902F1C52-D843-1B8D-7E19-3CD7D1E328D8}"/>
              </a:ext>
            </a:extLst>
          </p:cNvPr>
          <p:cNvPicPr>
            <a:picLocks noChangeAspect="1"/>
          </p:cNvPicPr>
          <p:nvPr/>
        </p:nvPicPr>
        <p:blipFill>
          <a:blip r:embed="rId4"/>
          <a:stretch>
            <a:fillRect/>
          </a:stretch>
        </p:blipFill>
        <p:spPr>
          <a:xfrm>
            <a:off x="6014279" y="3231299"/>
            <a:ext cx="6106382" cy="1119581"/>
          </a:xfrm>
          <a:prstGeom prst="rect">
            <a:avLst/>
          </a:prstGeom>
        </p:spPr>
      </p:pic>
      <p:sp>
        <p:nvSpPr>
          <p:cNvPr id="2" name="Title 1">
            <a:extLst>
              <a:ext uri="{FF2B5EF4-FFF2-40B4-BE49-F238E27FC236}">
                <a16:creationId xmlns:a16="http://schemas.microsoft.com/office/drawing/2014/main" id="{6E608106-998D-075A-FEF2-67CC15DA7295}"/>
              </a:ext>
            </a:extLst>
          </p:cNvPr>
          <p:cNvSpPr>
            <a:spLocks noGrp="1"/>
          </p:cNvSpPr>
          <p:nvPr>
            <p:ph type="title"/>
          </p:nvPr>
        </p:nvSpPr>
        <p:spPr/>
        <p:txBody>
          <a:bodyPr/>
          <a:lstStyle/>
          <a:p>
            <a:r>
              <a:rPr lang="en-US"/>
              <a:t>VAR Models for United States </a:t>
            </a:r>
          </a:p>
        </p:txBody>
      </p:sp>
      <p:sp>
        <p:nvSpPr>
          <p:cNvPr id="8" name="TextBox 7">
            <a:extLst>
              <a:ext uri="{FF2B5EF4-FFF2-40B4-BE49-F238E27FC236}">
                <a16:creationId xmlns:a16="http://schemas.microsoft.com/office/drawing/2014/main" id="{8725EAD1-E24B-E448-10E8-B2F423AFA8B5}"/>
              </a:ext>
            </a:extLst>
          </p:cNvPr>
          <p:cNvSpPr txBox="1"/>
          <p:nvPr/>
        </p:nvSpPr>
        <p:spPr>
          <a:xfrm>
            <a:off x="1150090" y="2697579"/>
            <a:ext cx="3017423" cy="369332"/>
          </a:xfrm>
          <a:prstGeom prst="rect">
            <a:avLst/>
          </a:prstGeom>
          <a:noFill/>
        </p:spPr>
        <p:txBody>
          <a:bodyPr wrap="square" rtlCol="0">
            <a:spAutoFit/>
          </a:bodyPr>
          <a:lstStyle/>
          <a:p>
            <a:r>
              <a:rPr lang="en-US"/>
              <a:t>5 Year – lowest AIC lag=10</a:t>
            </a:r>
          </a:p>
        </p:txBody>
      </p:sp>
      <p:sp>
        <p:nvSpPr>
          <p:cNvPr id="10" name="Rectangle 9">
            <a:extLst>
              <a:ext uri="{FF2B5EF4-FFF2-40B4-BE49-F238E27FC236}">
                <a16:creationId xmlns:a16="http://schemas.microsoft.com/office/drawing/2014/main" id="{AF2D6447-A30D-3D39-4114-D36B1C395EE8}"/>
              </a:ext>
            </a:extLst>
          </p:cNvPr>
          <p:cNvSpPr/>
          <p:nvPr/>
        </p:nvSpPr>
        <p:spPr>
          <a:xfrm>
            <a:off x="11469756" y="3689715"/>
            <a:ext cx="566531" cy="325694"/>
          </a:xfrm>
          <a:prstGeom prst="rect">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166DD912-9835-82A2-B293-9F79B1E54C6D}"/>
              </a:ext>
            </a:extLst>
          </p:cNvPr>
          <p:cNvCxnSpPr/>
          <p:nvPr/>
        </p:nvCxnSpPr>
        <p:spPr>
          <a:xfrm>
            <a:off x="5765885" y="2571336"/>
            <a:ext cx="0" cy="3992566"/>
          </a:xfrm>
          <a:prstGeom prst="line">
            <a:avLst/>
          </a:prstGeom>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59FA0FEF-6801-AD95-1683-D08F3763C116}"/>
              </a:ext>
            </a:extLst>
          </p:cNvPr>
          <p:cNvSpPr txBox="1"/>
          <p:nvPr/>
        </p:nvSpPr>
        <p:spPr>
          <a:xfrm>
            <a:off x="7741557" y="2697579"/>
            <a:ext cx="3300353" cy="369332"/>
          </a:xfrm>
          <a:prstGeom prst="rect">
            <a:avLst/>
          </a:prstGeom>
          <a:noFill/>
        </p:spPr>
        <p:txBody>
          <a:bodyPr wrap="square" rtlCol="0">
            <a:spAutoFit/>
          </a:bodyPr>
          <a:lstStyle/>
          <a:p>
            <a:r>
              <a:rPr lang="en-US"/>
              <a:t>10 Year lowest AIC lag=10</a:t>
            </a:r>
          </a:p>
        </p:txBody>
      </p:sp>
      <p:sp>
        <p:nvSpPr>
          <p:cNvPr id="18" name="Rectangle 17">
            <a:extLst>
              <a:ext uri="{FF2B5EF4-FFF2-40B4-BE49-F238E27FC236}">
                <a16:creationId xmlns:a16="http://schemas.microsoft.com/office/drawing/2014/main" id="{15EF9099-85B2-F2B2-0214-AFE57B738FD5}"/>
              </a:ext>
            </a:extLst>
          </p:cNvPr>
          <p:cNvSpPr/>
          <p:nvPr/>
        </p:nvSpPr>
        <p:spPr>
          <a:xfrm>
            <a:off x="4946754" y="3784516"/>
            <a:ext cx="585901" cy="230893"/>
          </a:xfrm>
          <a:prstGeom prst="rect">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1B374845-6F64-06D8-30B8-CA7D133EE288}"/>
              </a:ext>
            </a:extLst>
          </p:cNvPr>
          <p:cNvPicPr>
            <a:picLocks noChangeAspect="1"/>
          </p:cNvPicPr>
          <p:nvPr/>
        </p:nvPicPr>
        <p:blipFill>
          <a:blip r:embed="rId5"/>
          <a:stretch>
            <a:fillRect/>
          </a:stretch>
        </p:blipFill>
        <p:spPr>
          <a:xfrm>
            <a:off x="6021629" y="4685785"/>
            <a:ext cx="2879522" cy="1687512"/>
          </a:xfrm>
          <a:prstGeom prst="rect">
            <a:avLst/>
          </a:prstGeom>
        </p:spPr>
      </p:pic>
      <p:pic>
        <p:nvPicPr>
          <p:cNvPr id="12" name="Picture 11">
            <a:extLst>
              <a:ext uri="{FF2B5EF4-FFF2-40B4-BE49-F238E27FC236}">
                <a16:creationId xmlns:a16="http://schemas.microsoft.com/office/drawing/2014/main" id="{ED74B90E-9967-76F2-948D-D40409A09067}"/>
              </a:ext>
            </a:extLst>
          </p:cNvPr>
          <p:cNvPicPr>
            <a:picLocks noChangeAspect="1"/>
          </p:cNvPicPr>
          <p:nvPr/>
        </p:nvPicPr>
        <p:blipFill>
          <a:blip r:embed="rId6"/>
          <a:stretch>
            <a:fillRect/>
          </a:stretch>
        </p:blipFill>
        <p:spPr>
          <a:xfrm>
            <a:off x="9271895" y="4671934"/>
            <a:ext cx="2848765" cy="1690023"/>
          </a:xfrm>
          <a:prstGeom prst="rect">
            <a:avLst/>
          </a:prstGeom>
        </p:spPr>
      </p:pic>
      <p:pic>
        <p:nvPicPr>
          <p:cNvPr id="20" name="Picture 19">
            <a:extLst>
              <a:ext uri="{FF2B5EF4-FFF2-40B4-BE49-F238E27FC236}">
                <a16:creationId xmlns:a16="http://schemas.microsoft.com/office/drawing/2014/main" id="{CB917BF3-BE03-9060-176A-B1555C128B67}"/>
              </a:ext>
            </a:extLst>
          </p:cNvPr>
          <p:cNvPicPr>
            <a:picLocks noChangeAspect="1"/>
          </p:cNvPicPr>
          <p:nvPr/>
        </p:nvPicPr>
        <p:blipFill>
          <a:blip r:embed="rId7"/>
          <a:stretch>
            <a:fillRect/>
          </a:stretch>
        </p:blipFill>
        <p:spPr>
          <a:xfrm>
            <a:off x="205827" y="4823363"/>
            <a:ext cx="2475792" cy="1395153"/>
          </a:xfrm>
          <a:prstGeom prst="rect">
            <a:avLst/>
          </a:prstGeom>
        </p:spPr>
      </p:pic>
      <p:pic>
        <p:nvPicPr>
          <p:cNvPr id="21" name="Picture 20">
            <a:extLst>
              <a:ext uri="{FF2B5EF4-FFF2-40B4-BE49-F238E27FC236}">
                <a16:creationId xmlns:a16="http://schemas.microsoft.com/office/drawing/2014/main" id="{41069D2C-011D-5B21-607D-0878109A94B2}"/>
              </a:ext>
            </a:extLst>
          </p:cNvPr>
          <p:cNvPicPr>
            <a:picLocks noChangeAspect="1"/>
          </p:cNvPicPr>
          <p:nvPr/>
        </p:nvPicPr>
        <p:blipFill>
          <a:blip r:embed="rId8"/>
          <a:stretch>
            <a:fillRect/>
          </a:stretch>
        </p:blipFill>
        <p:spPr>
          <a:xfrm>
            <a:off x="2920104" y="4805363"/>
            <a:ext cx="2470503" cy="1395154"/>
          </a:xfrm>
          <a:prstGeom prst="rect">
            <a:avLst/>
          </a:prstGeom>
        </p:spPr>
      </p:pic>
    </p:spTree>
    <p:extLst>
      <p:ext uri="{BB962C8B-B14F-4D97-AF65-F5344CB8AC3E}">
        <p14:creationId xmlns:p14="http://schemas.microsoft.com/office/powerpoint/2010/main" val="25874609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608106-998D-075A-FEF2-67CC15DA7295}"/>
              </a:ext>
            </a:extLst>
          </p:cNvPr>
          <p:cNvSpPr>
            <a:spLocks noGrp="1"/>
          </p:cNvSpPr>
          <p:nvPr>
            <p:ph type="title"/>
          </p:nvPr>
        </p:nvSpPr>
        <p:spPr/>
        <p:txBody>
          <a:bodyPr>
            <a:normAutofit fontScale="90000"/>
          </a:bodyPr>
          <a:lstStyle/>
          <a:p>
            <a:r>
              <a:rPr lang="en-US"/>
              <a:t>Var Estimated Coefficients: United States</a:t>
            </a:r>
          </a:p>
        </p:txBody>
      </p:sp>
      <p:sp>
        <p:nvSpPr>
          <p:cNvPr id="8" name="TextBox 7">
            <a:extLst>
              <a:ext uri="{FF2B5EF4-FFF2-40B4-BE49-F238E27FC236}">
                <a16:creationId xmlns:a16="http://schemas.microsoft.com/office/drawing/2014/main" id="{8725EAD1-E24B-E448-10E8-B2F423AFA8B5}"/>
              </a:ext>
            </a:extLst>
          </p:cNvPr>
          <p:cNvSpPr txBox="1"/>
          <p:nvPr/>
        </p:nvSpPr>
        <p:spPr>
          <a:xfrm>
            <a:off x="1150090" y="2697579"/>
            <a:ext cx="3017423" cy="369332"/>
          </a:xfrm>
          <a:prstGeom prst="rect">
            <a:avLst/>
          </a:prstGeom>
          <a:noFill/>
        </p:spPr>
        <p:txBody>
          <a:bodyPr wrap="square" rtlCol="0">
            <a:spAutoFit/>
          </a:bodyPr>
          <a:lstStyle/>
          <a:p>
            <a:r>
              <a:rPr lang="en-US"/>
              <a:t>5 Year – lowest AIC lag=10</a:t>
            </a:r>
          </a:p>
        </p:txBody>
      </p:sp>
      <p:cxnSp>
        <p:nvCxnSpPr>
          <p:cNvPr id="13" name="Straight Connector 12">
            <a:extLst>
              <a:ext uri="{FF2B5EF4-FFF2-40B4-BE49-F238E27FC236}">
                <a16:creationId xmlns:a16="http://schemas.microsoft.com/office/drawing/2014/main" id="{166DD912-9835-82A2-B293-9F79B1E54C6D}"/>
              </a:ext>
            </a:extLst>
          </p:cNvPr>
          <p:cNvCxnSpPr/>
          <p:nvPr/>
        </p:nvCxnSpPr>
        <p:spPr>
          <a:xfrm>
            <a:off x="5617029" y="2620258"/>
            <a:ext cx="0" cy="3992566"/>
          </a:xfrm>
          <a:prstGeom prst="line">
            <a:avLst/>
          </a:prstGeom>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59FA0FEF-6801-AD95-1683-D08F3763C116}"/>
              </a:ext>
            </a:extLst>
          </p:cNvPr>
          <p:cNvSpPr txBox="1"/>
          <p:nvPr/>
        </p:nvSpPr>
        <p:spPr>
          <a:xfrm>
            <a:off x="7680464" y="2695297"/>
            <a:ext cx="3300353" cy="369332"/>
          </a:xfrm>
          <a:prstGeom prst="rect">
            <a:avLst/>
          </a:prstGeom>
          <a:noFill/>
        </p:spPr>
        <p:txBody>
          <a:bodyPr wrap="square" rtlCol="0">
            <a:spAutoFit/>
          </a:bodyPr>
          <a:lstStyle/>
          <a:p>
            <a:r>
              <a:rPr lang="en-US"/>
              <a:t>10 Year lowest AIC lag= 10</a:t>
            </a:r>
          </a:p>
        </p:txBody>
      </p:sp>
      <p:pic>
        <p:nvPicPr>
          <p:cNvPr id="5" name="Picture 4">
            <a:extLst>
              <a:ext uri="{FF2B5EF4-FFF2-40B4-BE49-F238E27FC236}">
                <a16:creationId xmlns:a16="http://schemas.microsoft.com/office/drawing/2014/main" id="{6901903C-22BD-2D8B-86D5-DFD37C9AEDB9}"/>
              </a:ext>
            </a:extLst>
          </p:cNvPr>
          <p:cNvPicPr>
            <a:picLocks noChangeAspect="1"/>
          </p:cNvPicPr>
          <p:nvPr/>
        </p:nvPicPr>
        <p:blipFill>
          <a:blip r:embed="rId3"/>
          <a:stretch>
            <a:fillRect/>
          </a:stretch>
        </p:blipFill>
        <p:spPr>
          <a:xfrm>
            <a:off x="266701" y="3328267"/>
            <a:ext cx="5078092" cy="3164608"/>
          </a:xfrm>
          <a:prstGeom prst="rect">
            <a:avLst/>
          </a:prstGeom>
        </p:spPr>
      </p:pic>
      <p:pic>
        <p:nvPicPr>
          <p:cNvPr id="6" name="Picture 5">
            <a:extLst>
              <a:ext uri="{FF2B5EF4-FFF2-40B4-BE49-F238E27FC236}">
                <a16:creationId xmlns:a16="http://schemas.microsoft.com/office/drawing/2014/main" id="{40986B25-00C9-45C9-72B9-830D6D0327D3}"/>
              </a:ext>
            </a:extLst>
          </p:cNvPr>
          <p:cNvPicPr>
            <a:picLocks noChangeAspect="1"/>
          </p:cNvPicPr>
          <p:nvPr/>
        </p:nvPicPr>
        <p:blipFill>
          <a:blip r:embed="rId4"/>
          <a:stretch>
            <a:fillRect/>
          </a:stretch>
        </p:blipFill>
        <p:spPr>
          <a:xfrm>
            <a:off x="5995309" y="3328267"/>
            <a:ext cx="6172200" cy="3073400"/>
          </a:xfrm>
          <a:prstGeom prst="rect">
            <a:avLst/>
          </a:prstGeom>
        </p:spPr>
      </p:pic>
    </p:spTree>
    <p:extLst>
      <p:ext uri="{BB962C8B-B14F-4D97-AF65-F5344CB8AC3E}">
        <p14:creationId xmlns:p14="http://schemas.microsoft.com/office/powerpoint/2010/main" val="17690702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608106-998D-075A-FEF2-67CC15DA7295}"/>
              </a:ext>
            </a:extLst>
          </p:cNvPr>
          <p:cNvSpPr>
            <a:spLocks noGrp="1"/>
          </p:cNvSpPr>
          <p:nvPr>
            <p:ph type="title"/>
          </p:nvPr>
        </p:nvSpPr>
        <p:spPr>
          <a:xfrm>
            <a:off x="484551" y="365125"/>
            <a:ext cx="11707445" cy="1687513"/>
          </a:xfrm>
        </p:spPr>
        <p:txBody>
          <a:bodyPr>
            <a:normAutofit fontScale="90000"/>
          </a:bodyPr>
          <a:lstStyle/>
          <a:p>
            <a:r>
              <a:rPr lang="en-US"/>
              <a:t>Summary VAR Models for United States </a:t>
            </a:r>
          </a:p>
        </p:txBody>
      </p:sp>
      <p:graphicFrame>
        <p:nvGraphicFramePr>
          <p:cNvPr id="5" name="Table 4">
            <a:extLst>
              <a:ext uri="{FF2B5EF4-FFF2-40B4-BE49-F238E27FC236}">
                <a16:creationId xmlns:a16="http://schemas.microsoft.com/office/drawing/2014/main" id="{49A399CA-E84A-6C5C-2446-3B6563ABDB1E}"/>
              </a:ext>
            </a:extLst>
          </p:cNvPr>
          <p:cNvGraphicFramePr>
            <a:graphicFrameLocks noGrp="1"/>
          </p:cNvGraphicFramePr>
          <p:nvPr>
            <p:extLst>
              <p:ext uri="{D42A27DB-BD31-4B8C-83A1-F6EECF244321}">
                <p14:modId xmlns:p14="http://schemas.microsoft.com/office/powerpoint/2010/main" val="43663927"/>
              </p:ext>
            </p:extLst>
          </p:nvPr>
        </p:nvGraphicFramePr>
        <p:xfrm>
          <a:off x="7463734" y="3561753"/>
          <a:ext cx="3871484" cy="1854200"/>
        </p:xfrm>
        <a:graphic>
          <a:graphicData uri="http://schemas.openxmlformats.org/drawingml/2006/table">
            <a:tbl>
              <a:tblPr firstRow="1" bandRow="1">
                <a:tableStyleId>{5C22544A-7EE6-4342-B048-85BDC9FD1C3A}</a:tableStyleId>
              </a:tblPr>
              <a:tblGrid>
                <a:gridCol w="1935742">
                  <a:extLst>
                    <a:ext uri="{9D8B030D-6E8A-4147-A177-3AD203B41FA5}">
                      <a16:colId xmlns:a16="http://schemas.microsoft.com/office/drawing/2014/main" val="3066695106"/>
                    </a:ext>
                  </a:extLst>
                </a:gridCol>
                <a:gridCol w="1935742">
                  <a:extLst>
                    <a:ext uri="{9D8B030D-6E8A-4147-A177-3AD203B41FA5}">
                      <a16:colId xmlns:a16="http://schemas.microsoft.com/office/drawing/2014/main" val="487821108"/>
                    </a:ext>
                  </a:extLst>
                </a:gridCol>
              </a:tblGrid>
              <a:tr h="370840">
                <a:tc gridSpan="2">
                  <a:txBody>
                    <a:bodyPr/>
                    <a:lstStyle/>
                    <a:p>
                      <a:pPr lvl="0" algn="ctr">
                        <a:buNone/>
                      </a:pPr>
                      <a:r>
                        <a:rPr lang="en-US"/>
                        <a:t>United States VAR Models</a:t>
                      </a:r>
                    </a:p>
                  </a:txBody>
                  <a:tcPr/>
                </a:tc>
                <a:tc hMerge="1">
                  <a:txBody>
                    <a:bodyPr/>
                    <a:lstStyle/>
                    <a:p>
                      <a:endParaRPr lang="en-US"/>
                    </a:p>
                  </a:txBody>
                  <a:tcPr/>
                </a:tc>
                <a:extLst>
                  <a:ext uri="{0D108BD9-81ED-4DB2-BD59-A6C34878D82A}">
                    <a16:rowId xmlns:a16="http://schemas.microsoft.com/office/drawing/2014/main" val="1257892390"/>
                  </a:ext>
                </a:extLst>
              </a:tr>
              <a:tr h="370840">
                <a:tc>
                  <a:txBody>
                    <a:bodyPr/>
                    <a:lstStyle/>
                    <a:p>
                      <a:pPr algn="ctr"/>
                      <a:r>
                        <a:rPr lang="en-US"/>
                        <a:t>5-year ASE</a:t>
                      </a:r>
                    </a:p>
                  </a:txBody>
                  <a:tcPr/>
                </a:tc>
                <a:tc>
                  <a:txBody>
                    <a:bodyPr/>
                    <a:lstStyle/>
                    <a:p>
                      <a:pPr algn="l"/>
                      <a:r>
                        <a:rPr lang="en-US" b="1">
                          <a:solidFill>
                            <a:srgbClr val="7030A0"/>
                          </a:solidFill>
                        </a:rPr>
                        <a:t>0.4878381</a:t>
                      </a:r>
                    </a:p>
                  </a:txBody>
                  <a:tcPr/>
                </a:tc>
                <a:extLst>
                  <a:ext uri="{0D108BD9-81ED-4DB2-BD59-A6C34878D82A}">
                    <a16:rowId xmlns:a16="http://schemas.microsoft.com/office/drawing/2014/main" val="3892481224"/>
                  </a:ext>
                </a:extLst>
              </a:tr>
              <a:tr h="370840">
                <a:tc>
                  <a:txBody>
                    <a:bodyPr/>
                    <a:lstStyle/>
                    <a:p>
                      <a:pPr algn="ctr"/>
                      <a:r>
                        <a:rPr lang="en-US"/>
                        <a:t>5-year RMSE</a:t>
                      </a:r>
                    </a:p>
                  </a:txBody>
                  <a:tcPr/>
                </a:tc>
                <a:tc>
                  <a:txBody>
                    <a:bodyPr/>
                    <a:lstStyle/>
                    <a:p>
                      <a:pPr algn="l"/>
                      <a:r>
                        <a:rPr lang="en-US"/>
                        <a:t>0.6984541</a:t>
                      </a:r>
                    </a:p>
                  </a:txBody>
                  <a:tcPr/>
                </a:tc>
                <a:extLst>
                  <a:ext uri="{0D108BD9-81ED-4DB2-BD59-A6C34878D82A}">
                    <a16:rowId xmlns:a16="http://schemas.microsoft.com/office/drawing/2014/main" val="1841475213"/>
                  </a:ext>
                </a:extLst>
              </a:tr>
              <a:tr h="370840">
                <a:tc>
                  <a:txBody>
                    <a:bodyPr/>
                    <a:lstStyle/>
                    <a:p>
                      <a:pPr algn="ctr"/>
                      <a:r>
                        <a:rPr lang="en-US"/>
                        <a:t>10-year ASE</a:t>
                      </a:r>
                    </a:p>
                  </a:txBody>
                  <a:tcPr/>
                </a:tc>
                <a:tc>
                  <a:txBody>
                    <a:bodyPr/>
                    <a:lstStyle/>
                    <a:p>
                      <a:pPr algn="l"/>
                      <a:r>
                        <a:rPr lang="en-US" b="1">
                          <a:solidFill>
                            <a:srgbClr val="7030A0"/>
                          </a:solidFill>
                        </a:rPr>
                        <a:t>0.7036564</a:t>
                      </a:r>
                    </a:p>
                  </a:txBody>
                  <a:tcPr/>
                </a:tc>
                <a:extLst>
                  <a:ext uri="{0D108BD9-81ED-4DB2-BD59-A6C34878D82A}">
                    <a16:rowId xmlns:a16="http://schemas.microsoft.com/office/drawing/2014/main" val="1700282934"/>
                  </a:ext>
                </a:extLst>
              </a:tr>
              <a:tr h="370840">
                <a:tc>
                  <a:txBody>
                    <a:bodyPr/>
                    <a:lstStyle/>
                    <a:p>
                      <a:pPr algn="ctr"/>
                      <a:r>
                        <a:rPr lang="en-US"/>
                        <a:t>10-year RMSE</a:t>
                      </a:r>
                    </a:p>
                  </a:txBody>
                  <a:tcPr/>
                </a:tc>
                <a:tc>
                  <a:txBody>
                    <a:bodyPr/>
                    <a:lstStyle/>
                    <a:p>
                      <a:pPr algn="l"/>
                      <a:r>
                        <a:rPr lang="en-US"/>
                        <a:t>0.8388423</a:t>
                      </a:r>
                    </a:p>
                  </a:txBody>
                  <a:tcPr/>
                </a:tc>
                <a:extLst>
                  <a:ext uri="{0D108BD9-81ED-4DB2-BD59-A6C34878D82A}">
                    <a16:rowId xmlns:a16="http://schemas.microsoft.com/office/drawing/2014/main" val="3651520864"/>
                  </a:ext>
                </a:extLst>
              </a:tr>
            </a:tbl>
          </a:graphicData>
        </a:graphic>
      </p:graphicFrame>
      <p:sp>
        <p:nvSpPr>
          <p:cNvPr id="9" name="TextBox 8">
            <a:extLst>
              <a:ext uri="{FF2B5EF4-FFF2-40B4-BE49-F238E27FC236}">
                <a16:creationId xmlns:a16="http://schemas.microsoft.com/office/drawing/2014/main" id="{65C927D5-F6C4-CFB9-FA2D-A30B6784590D}"/>
              </a:ext>
            </a:extLst>
          </p:cNvPr>
          <p:cNvSpPr txBox="1"/>
          <p:nvPr/>
        </p:nvSpPr>
        <p:spPr>
          <a:xfrm>
            <a:off x="195943" y="2517997"/>
            <a:ext cx="3017966" cy="369332"/>
          </a:xfrm>
          <a:prstGeom prst="rect">
            <a:avLst/>
          </a:prstGeom>
          <a:noFill/>
        </p:spPr>
        <p:txBody>
          <a:bodyPr wrap="square" rtlCol="0">
            <a:spAutoFit/>
          </a:bodyPr>
          <a:lstStyle/>
          <a:p>
            <a:r>
              <a:rPr lang="en-US"/>
              <a:t>5 Year – lowest AIC lag=10</a:t>
            </a:r>
          </a:p>
        </p:txBody>
      </p:sp>
      <p:cxnSp>
        <p:nvCxnSpPr>
          <p:cNvPr id="10" name="Straight Connector 9">
            <a:extLst>
              <a:ext uri="{FF2B5EF4-FFF2-40B4-BE49-F238E27FC236}">
                <a16:creationId xmlns:a16="http://schemas.microsoft.com/office/drawing/2014/main" id="{D0D664F5-16DD-379F-509D-CD7D44ADAC80}"/>
              </a:ext>
            </a:extLst>
          </p:cNvPr>
          <p:cNvCxnSpPr/>
          <p:nvPr/>
        </p:nvCxnSpPr>
        <p:spPr>
          <a:xfrm>
            <a:off x="3405295" y="2525790"/>
            <a:ext cx="0" cy="3992566"/>
          </a:xfrm>
          <a:prstGeom prst="line">
            <a:avLst/>
          </a:prstGeom>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1C24E59-AAB8-1FC5-9B29-4BF0F64BC7DD}"/>
              </a:ext>
            </a:extLst>
          </p:cNvPr>
          <p:cNvSpPr txBox="1"/>
          <p:nvPr/>
        </p:nvSpPr>
        <p:spPr>
          <a:xfrm>
            <a:off x="3522085" y="2525790"/>
            <a:ext cx="3162012" cy="369332"/>
          </a:xfrm>
          <a:prstGeom prst="rect">
            <a:avLst/>
          </a:prstGeom>
          <a:noFill/>
        </p:spPr>
        <p:txBody>
          <a:bodyPr wrap="square" rtlCol="0">
            <a:spAutoFit/>
          </a:bodyPr>
          <a:lstStyle/>
          <a:p>
            <a:r>
              <a:rPr lang="en-US"/>
              <a:t>10 Year – lowest AIC lag=10</a:t>
            </a:r>
          </a:p>
        </p:txBody>
      </p:sp>
      <p:pic>
        <p:nvPicPr>
          <p:cNvPr id="4" name="Picture 3">
            <a:extLst>
              <a:ext uri="{FF2B5EF4-FFF2-40B4-BE49-F238E27FC236}">
                <a16:creationId xmlns:a16="http://schemas.microsoft.com/office/drawing/2014/main" id="{CA833668-0855-C9DB-3D20-0F1465B71AAA}"/>
              </a:ext>
            </a:extLst>
          </p:cNvPr>
          <p:cNvPicPr>
            <a:picLocks noChangeAspect="1"/>
          </p:cNvPicPr>
          <p:nvPr/>
        </p:nvPicPr>
        <p:blipFill>
          <a:blip r:embed="rId3"/>
          <a:stretch>
            <a:fillRect/>
          </a:stretch>
        </p:blipFill>
        <p:spPr>
          <a:xfrm>
            <a:off x="3769585" y="3071820"/>
            <a:ext cx="2568688" cy="1505351"/>
          </a:xfrm>
          <a:prstGeom prst="rect">
            <a:avLst/>
          </a:prstGeom>
        </p:spPr>
      </p:pic>
      <p:pic>
        <p:nvPicPr>
          <p:cNvPr id="6" name="Picture 5">
            <a:extLst>
              <a:ext uri="{FF2B5EF4-FFF2-40B4-BE49-F238E27FC236}">
                <a16:creationId xmlns:a16="http://schemas.microsoft.com/office/drawing/2014/main" id="{7C590AC3-E246-C4B0-32AB-94F3150C3AE3}"/>
              </a:ext>
            </a:extLst>
          </p:cNvPr>
          <p:cNvPicPr>
            <a:picLocks noChangeAspect="1"/>
          </p:cNvPicPr>
          <p:nvPr/>
        </p:nvPicPr>
        <p:blipFill>
          <a:blip r:embed="rId4"/>
          <a:stretch>
            <a:fillRect/>
          </a:stretch>
        </p:blipFill>
        <p:spPr>
          <a:xfrm>
            <a:off x="3818747" y="4753726"/>
            <a:ext cx="2568688" cy="1523868"/>
          </a:xfrm>
          <a:prstGeom prst="rect">
            <a:avLst/>
          </a:prstGeom>
        </p:spPr>
      </p:pic>
      <p:pic>
        <p:nvPicPr>
          <p:cNvPr id="7" name="Picture 6">
            <a:extLst>
              <a:ext uri="{FF2B5EF4-FFF2-40B4-BE49-F238E27FC236}">
                <a16:creationId xmlns:a16="http://schemas.microsoft.com/office/drawing/2014/main" id="{28A61988-A348-B58E-DF5F-81220A4C83C9}"/>
              </a:ext>
            </a:extLst>
          </p:cNvPr>
          <p:cNvPicPr>
            <a:picLocks noChangeAspect="1"/>
          </p:cNvPicPr>
          <p:nvPr/>
        </p:nvPicPr>
        <p:blipFill>
          <a:blip r:embed="rId5"/>
          <a:stretch>
            <a:fillRect/>
          </a:stretch>
        </p:blipFill>
        <p:spPr>
          <a:xfrm>
            <a:off x="267216" y="3126920"/>
            <a:ext cx="2475792" cy="1395153"/>
          </a:xfrm>
          <a:prstGeom prst="rect">
            <a:avLst/>
          </a:prstGeom>
        </p:spPr>
      </p:pic>
      <p:pic>
        <p:nvPicPr>
          <p:cNvPr id="8" name="Picture 7">
            <a:extLst>
              <a:ext uri="{FF2B5EF4-FFF2-40B4-BE49-F238E27FC236}">
                <a16:creationId xmlns:a16="http://schemas.microsoft.com/office/drawing/2014/main" id="{4CFA96D7-0103-A2C5-986F-D9461C764D6B}"/>
              </a:ext>
            </a:extLst>
          </p:cNvPr>
          <p:cNvPicPr>
            <a:picLocks noChangeAspect="1"/>
          </p:cNvPicPr>
          <p:nvPr/>
        </p:nvPicPr>
        <p:blipFill>
          <a:blip r:embed="rId6"/>
          <a:stretch>
            <a:fillRect/>
          </a:stretch>
        </p:blipFill>
        <p:spPr>
          <a:xfrm>
            <a:off x="292660" y="4753871"/>
            <a:ext cx="2470503" cy="1395154"/>
          </a:xfrm>
          <a:prstGeom prst="rect">
            <a:avLst/>
          </a:prstGeom>
        </p:spPr>
      </p:pic>
    </p:spTree>
    <p:extLst>
      <p:ext uri="{BB962C8B-B14F-4D97-AF65-F5344CB8AC3E}">
        <p14:creationId xmlns:p14="http://schemas.microsoft.com/office/powerpoint/2010/main" val="41498660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6069C8-682C-C424-9167-A77E45765C1C}"/>
              </a:ext>
            </a:extLst>
          </p:cNvPr>
          <p:cNvSpPr>
            <a:spLocks noGrp="1"/>
          </p:cNvSpPr>
          <p:nvPr>
            <p:ph type="title"/>
          </p:nvPr>
        </p:nvSpPr>
        <p:spPr/>
        <p:txBody>
          <a:bodyPr/>
          <a:lstStyle/>
          <a:p>
            <a:r>
              <a:rPr lang="en-US"/>
              <a:t>Summary MLP Models for Mexico </a:t>
            </a:r>
          </a:p>
        </p:txBody>
      </p:sp>
      <p:pic>
        <p:nvPicPr>
          <p:cNvPr id="4" name="Content Placeholder 3">
            <a:extLst>
              <a:ext uri="{FF2B5EF4-FFF2-40B4-BE49-F238E27FC236}">
                <a16:creationId xmlns:a16="http://schemas.microsoft.com/office/drawing/2014/main" id="{F7EA2957-9A54-2252-37FE-8CCD3361FD35}"/>
              </a:ext>
            </a:extLst>
          </p:cNvPr>
          <p:cNvPicPr>
            <a:picLocks noGrp="1" noChangeAspect="1"/>
          </p:cNvPicPr>
          <p:nvPr>
            <p:ph idx="1"/>
          </p:nvPr>
        </p:nvPicPr>
        <p:blipFill>
          <a:blip r:embed="rId3"/>
          <a:stretch>
            <a:fillRect/>
          </a:stretch>
        </p:blipFill>
        <p:spPr>
          <a:xfrm>
            <a:off x="3967112" y="4851862"/>
            <a:ext cx="2747738" cy="1586597"/>
          </a:xfrm>
          <a:prstGeom prst="rect">
            <a:avLst/>
          </a:prstGeom>
        </p:spPr>
      </p:pic>
      <p:graphicFrame>
        <p:nvGraphicFramePr>
          <p:cNvPr id="6" name="Table 5">
            <a:extLst>
              <a:ext uri="{FF2B5EF4-FFF2-40B4-BE49-F238E27FC236}">
                <a16:creationId xmlns:a16="http://schemas.microsoft.com/office/drawing/2014/main" id="{F7FEDA15-4D86-E4A7-9DF4-FCAC8805B8C9}"/>
              </a:ext>
            </a:extLst>
          </p:cNvPr>
          <p:cNvGraphicFramePr>
            <a:graphicFrameLocks noGrp="1"/>
          </p:cNvGraphicFramePr>
          <p:nvPr>
            <p:extLst>
              <p:ext uri="{D42A27DB-BD31-4B8C-83A1-F6EECF244321}">
                <p14:modId xmlns:p14="http://schemas.microsoft.com/office/powerpoint/2010/main" val="2728685267"/>
              </p:ext>
            </p:extLst>
          </p:nvPr>
        </p:nvGraphicFramePr>
        <p:xfrm>
          <a:off x="7482316" y="3651014"/>
          <a:ext cx="3871484" cy="1854200"/>
        </p:xfrm>
        <a:graphic>
          <a:graphicData uri="http://schemas.openxmlformats.org/drawingml/2006/table">
            <a:tbl>
              <a:tblPr firstRow="1" bandRow="1">
                <a:tableStyleId>{5C22544A-7EE6-4342-B048-85BDC9FD1C3A}</a:tableStyleId>
              </a:tblPr>
              <a:tblGrid>
                <a:gridCol w="1935742">
                  <a:extLst>
                    <a:ext uri="{9D8B030D-6E8A-4147-A177-3AD203B41FA5}">
                      <a16:colId xmlns:a16="http://schemas.microsoft.com/office/drawing/2014/main" val="3066695106"/>
                    </a:ext>
                  </a:extLst>
                </a:gridCol>
                <a:gridCol w="1935742">
                  <a:extLst>
                    <a:ext uri="{9D8B030D-6E8A-4147-A177-3AD203B41FA5}">
                      <a16:colId xmlns:a16="http://schemas.microsoft.com/office/drawing/2014/main" val="487821108"/>
                    </a:ext>
                  </a:extLst>
                </a:gridCol>
              </a:tblGrid>
              <a:tr h="370840">
                <a:tc gridSpan="2">
                  <a:txBody>
                    <a:bodyPr/>
                    <a:lstStyle/>
                    <a:p>
                      <a:pPr lvl="0" algn="ctr">
                        <a:buNone/>
                      </a:pPr>
                      <a:r>
                        <a:rPr lang="en-US"/>
                        <a:t>Mexico MLP Models</a:t>
                      </a:r>
                    </a:p>
                  </a:txBody>
                  <a:tcPr/>
                </a:tc>
                <a:tc hMerge="1">
                  <a:txBody>
                    <a:bodyPr/>
                    <a:lstStyle/>
                    <a:p>
                      <a:endParaRPr lang="en-US"/>
                    </a:p>
                  </a:txBody>
                  <a:tcPr/>
                </a:tc>
                <a:extLst>
                  <a:ext uri="{0D108BD9-81ED-4DB2-BD59-A6C34878D82A}">
                    <a16:rowId xmlns:a16="http://schemas.microsoft.com/office/drawing/2014/main" val="1257892390"/>
                  </a:ext>
                </a:extLst>
              </a:tr>
              <a:tr h="370840">
                <a:tc>
                  <a:txBody>
                    <a:bodyPr/>
                    <a:lstStyle/>
                    <a:p>
                      <a:pPr algn="ctr"/>
                      <a:r>
                        <a:rPr lang="en-US"/>
                        <a:t>5-year ASE</a:t>
                      </a:r>
                    </a:p>
                  </a:txBody>
                  <a:tcPr/>
                </a:tc>
                <a:tc>
                  <a:txBody>
                    <a:bodyPr/>
                    <a:lstStyle/>
                    <a:p>
                      <a:pPr lvl="0" algn="l">
                        <a:buNone/>
                      </a:pPr>
                      <a:r>
                        <a:rPr lang="en-US" sz="1800" b="1" i="0" u="none" strike="noStrike" noProof="0">
                          <a:solidFill>
                            <a:srgbClr val="7030A0"/>
                          </a:solidFill>
                          <a:latin typeface="Avenir Next LT Pro"/>
                        </a:rPr>
                        <a:t>0.005730392</a:t>
                      </a:r>
                      <a:endParaRPr lang="en-US" b="1">
                        <a:solidFill>
                          <a:srgbClr val="7030A0"/>
                        </a:solidFill>
                      </a:endParaRPr>
                    </a:p>
                  </a:txBody>
                  <a:tcPr/>
                </a:tc>
                <a:extLst>
                  <a:ext uri="{0D108BD9-81ED-4DB2-BD59-A6C34878D82A}">
                    <a16:rowId xmlns:a16="http://schemas.microsoft.com/office/drawing/2014/main" val="3892481224"/>
                  </a:ext>
                </a:extLst>
              </a:tr>
              <a:tr h="370840">
                <a:tc>
                  <a:txBody>
                    <a:bodyPr/>
                    <a:lstStyle/>
                    <a:p>
                      <a:pPr algn="ctr"/>
                      <a:r>
                        <a:rPr lang="en-US"/>
                        <a:t>5-year RMSE</a:t>
                      </a:r>
                    </a:p>
                  </a:txBody>
                  <a:tcPr/>
                </a:tc>
                <a:tc>
                  <a:txBody>
                    <a:bodyPr/>
                    <a:lstStyle/>
                    <a:p>
                      <a:pPr lvl="0" algn="l">
                        <a:buNone/>
                      </a:pPr>
                      <a:r>
                        <a:rPr lang="en-US" sz="1800" b="0" i="0" u="none" strike="noStrike" noProof="0">
                          <a:latin typeface="Avenir Next LT Pro"/>
                        </a:rPr>
                        <a:t>0.07569935</a:t>
                      </a:r>
                      <a:endParaRPr lang="en-US"/>
                    </a:p>
                  </a:txBody>
                  <a:tcPr/>
                </a:tc>
                <a:extLst>
                  <a:ext uri="{0D108BD9-81ED-4DB2-BD59-A6C34878D82A}">
                    <a16:rowId xmlns:a16="http://schemas.microsoft.com/office/drawing/2014/main" val="1841475213"/>
                  </a:ext>
                </a:extLst>
              </a:tr>
              <a:tr h="370840">
                <a:tc>
                  <a:txBody>
                    <a:bodyPr/>
                    <a:lstStyle/>
                    <a:p>
                      <a:pPr algn="ctr"/>
                      <a:r>
                        <a:rPr lang="en-US"/>
                        <a:t>10-year ASE</a:t>
                      </a:r>
                    </a:p>
                  </a:txBody>
                  <a:tcPr/>
                </a:tc>
                <a:tc>
                  <a:txBody>
                    <a:bodyPr/>
                    <a:lstStyle/>
                    <a:p>
                      <a:pPr lvl="0" algn="l">
                        <a:buNone/>
                      </a:pPr>
                      <a:r>
                        <a:rPr lang="en-US" sz="1800" b="1" i="0" u="none" strike="noStrike" noProof="0">
                          <a:solidFill>
                            <a:srgbClr val="7030A0"/>
                          </a:solidFill>
                          <a:latin typeface="Avenir Next LT Pro"/>
                        </a:rPr>
                        <a:t>0.02526074</a:t>
                      </a:r>
                      <a:endParaRPr lang="en-US" b="1">
                        <a:solidFill>
                          <a:srgbClr val="7030A0"/>
                        </a:solidFill>
                      </a:endParaRPr>
                    </a:p>
                  </a:txBody>
                  <a:tcPr/>
                </a:tc>
                <a:extLst>
                  <a:ext uri="{0D108BD9-81ED-4DB2-BD59-A6C34878D82A}">
                    <a16:rowId xmlns:a16="http://schemas.microsoft.com/office/drawing/2014/main" val="1700282934"/>
                  </a:ext>
                </a:extLst>
              </a:tr>
              <a:tr h="370840">
                <a:tc>
                  <a:txBody>
                    <a:bodyPr/>
                    <a:lstStyle/>
                    <a:p>
                      <a:pPr algn="ctr"/>
                      <a:r>
                        <a:rPr lang="en-US"/>
                        <a:t>10-year RMSE</a:t>
                      </a:r>
                    </a:p>
                  </a:txBody>
                  <a:tcPr/>
                </a:tc>
                <a:tc>
                  <a:txBody>
                    <a:bodyPr/>
                    <a:lstStyle/>
                    <a:p>
                      <a:pPr lvl="0" algn="l">
                        <a:buNone/>
                      </a:pPr>
                      <a:r>
                        <a:rPr lang="en-US" sz="1800" b="0" i="0" u="none" strike="noStrike" noProof="0">
                          <a:latin typeface="Avenir Next LT Pro"/>
                        </a:rPr>
                        <a:t>0.1589363</a:t>
                      </a:r>
                      <a:endParaRPr lang="en-US"/>
                    </a:p>
                  </a:txBody>
                  <a:tcPr/>
                </a:tc>
                <a:extLst>
                  <a:ext uri="{0D108BD9-81ED-4DB2-BD59-A6C34878D82A}">
                    <a16:rowId xmlns:a16="http://schemas.microsoft.com/office/drawing/2014/main" val="3651520864"/>
                  </a:ext>
                </a:extLst>
              </a:tr>
            </a:tbl>
          </a:graphicData>
        </a:graphic>
      </p:graphicFrame>
      <p:pic>
        <p:nvPicPr>
          <p:cNvPr id="5" name="Picture 4">
            <a:extLst>
              <a:ext uri="{FF2B5EF4-FFF2-40B4-BE49-F238E27FC236}">
                <a16:creationId xmlns:a16="http://schemas.microsoft.com/office/drawing/2014/main" id="{33EE3913-8C8C-9231-2EFA-701F85526C19}"/>
              </a:ext>
            </a:extLst>
          </p:cNvPr>
          <p:cNvPicPr>
            <a:picLocks noChangeAspect="1"/>
          </p:cNvPicPr>
          <p:nvPr/>
        </p:nvPicPr>
        <p:blipFill>
          <a:blip r:embed="rId4"/>
          <a:stretch>
            <a:fillRect/>
          </a:stretch>
        </p:blipFill>
        <p:spPr>
          <a:xfrm>
            <a:off x="3906611" y="3075563"/>
            <a:ext cx="2868739" cy="1596314"/>
          </a:xfrm>
          <a:prstGeom prst="rect">
            <a:avLst/>
          </a:prstGeom>
        </p:spPr>
      </p:pic>
      <p:sp>
        <p:nvSpPr>
          <p:cNvPr id="7" name="TextBox 6">
            <a:extLst>
              <a:ext uri="{FF2B5EF4-FFF2-40B4-BE49-F238E27FC236}">
                <a16:creationId xmlns:a16="http://schemas.microsoft.com/office/drawing/2014/main" id="{4943C3B6-8446-5AD2-C73F-738FBCFC914C}"/>
              </a:ext>
            </a:extLst>
          </p:cNvPr>
          <p:cNvSpPr txBox="1"/>
          <p:nvPr/>
        </p:nvSpPr>
        <p:spPr>
          <a:xfrm>
            <a:off x="1320351" y="2616239"/>
            <a:ext cx="970526" cy="369332"/>
          </a:xfrm>
          <a:prstGeom prst="rect">
            <a:avLst/>
          </a:prstGeom>
          <a:noFill/>
        </p:spPr>
        <p:txBody>
          <a:bodyPr wrap="square" rtlCol="0">
            <a:spAutoFit/>
          </a:bodyPr>
          <a:lstStyle/>
          <a:p>
            <a:r>
              <a:rPr lang="en-US"/>
              <a:t>5 Year</a:t>
            </a:r>
          </a:p>
        </p:txBody>
      </p:sp>
      <p:cxnSp>
        <p:nvCxnSpPr>
          <p:cNvPr id="8" name="Straight Connector 7">
            <a:extLst>
              <a:ext uri="{FF2B5EF4-FFF2-40B4-BE49-F238E27FC236}">
                <a16:creationId xmlns:a16="http://schemas.microsoft.com/office/drawing/2014/main" id="{49882448-B63B-1905-D505-FCFB6FC3CB58}"/>
              </a:ext>
            </a:extLst>
          </p:cNvPr>
          <p:cNvCxnSpPr/>
          <p:nvPr/>
        </p:nvCxnSpPr>
        <p:spPr>
          <a:xfrm>
            <a:off x="3596681" y="2581831"/>
            <a:ext cx="0" cy="3992566"/>
          </a:xfrm>
          <a:prstGeom prst="line">
            <a:avLst/>
          </a:prstGeom>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9B17D5A1-737C-3153-F5D0-CEF8E2295593}"/>
              </a:ext>
            </a:extLst>
          </p:cNvPr>
          <p:cNvSpPr txBox="1"/>
          <p:nvPr/>
        </p:nvSpPr>
        <p:spPr>
          <a:xfrm>
            <a:off x="4842272" y="2616239"/>
            <a:ext cx="997416" cy="369332"/>
          </a:xfrm>
          <a:prstGeom prst="rect">
            <a:avLst/>
          </a:prstGeom>
          <a:noFill/>
        </p:spPr>
        <p:txBody>
          <a:bodyPr wrap="square" rtlCol="0">
            <a:spAutoFit/>
          </a:bodyPr>
          <a:lstStyle/>
          <a:p>
            <a:r>
              <a:rPr lang="en-US"/>
              <a:t>10 Year</a:t>
            </a:r>
          </a:p>
        </p:txBody>
      </p:sp>
      <p:pic>
        <p:nvPicPr>
          <p:cNvPr id="10" name="Picture 9">
            <a:extLst>
              <a:ext uri="{FF2B5EF4-FFF2-40B4-BE49-F238E27FC236}">
                <a16:creationId xmlns:a16="http://schemas.microsoft.com/office/drawing/2014/main" id="{E9ECC7E0-2D87-9809-64CB-425C549A2BC7}"/>
              </a:ext>
            </a:extLst>
          </p:cNvPr>
          <p:cNvPicPr>
            <a:picLocks noChangeAspect="1"/>
          </p:cNvPicPr>
          <p:nvPr/>
        </p:nvPicPr>
        <p:blipFill>
          <a:blip r:embed="rId5"/>
          <a:stretch>
            <a:fillRect/>
          </a:stretch>
        </p:blipFill>
        <p:spPr>
          <a:xfrm>
            <a:off x="338178" y="3050742"/>
            <a:ext cx="2841341" cy="1645955"/>
          </a:xfrm>
          <a:prstGeom prst="rect">
            <a:avLst/>
          </a:prstGeom>
        </p:spPr>
      </p:pic>
      <p:pic>
        <p:nvPicPr>
          <p:cNvPr id="11" name="Picture 10">
            <a:extLst>
              <a:ext uri="{FF2B5EF4-FFF2-40B4-BE49-F238E27FC236}">
                <a16:creationId xmlns:a16="http://schemas.microsoft.com/office/drawing/2014/main" id="{A6E73541-50FD-FAF9-FA52-0A7906F8286A}"/>
              </a:ext>
            </a:extLst>
          </p:cNvPr>
          <p:cNvPicPr>
            <a:picLocks noChangeAspect="1"/>
          </p:cNvPicPr>
          <p:nvPr/>
        </p:nvPicPr>
        <p:blipFill>
          <a:blip r:embed="rId6"/>
          <a:stretch>
            <a:fillRect/>
          </a:stretch>
        </p:blipFill>
        <p:spPr>
          <a:xfrm>
            <a:off x="384978" y="4894239"/>
            <a:ext cx="2841273" cy="1544220"/>
          </a:xfrm>
          <a:prstGeom prst="rect">
            <a:avLst/>
          </a:prstGeom>
        </p:spPr>
      </p:pic>
    </p:spTree>
    <p:extLst>
      <p:ext uri="{BB962C8B-B14F-4D97-AF65-F5344CB8AC3E}">
        <p14:creationId xmlns:p14="http://schemas.microsoft.com/office/powerpoint/2010/main" val="20049118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608106-998D-075A-FEF2-67CC15DA7295}"/>
              </a:ext>
            </a:extLst>
          </p:cNvPr>
          <p:cNvSpPr>
            <a:spLocks noGrp="1"/>
          </p:cNvSpPr>
          <p:nvPr>
            <p:ph type="title"/>
          </p:nvPr>
        </p:nvSpPr>
        <p:spPr/>
        <p:txBody>
          <a:bodyPr>
            <a:normAutofit/>
          </a:bodyPr>
          <a:lstStyle/>
          <a:p>
            <a:r>
              <a:rPr lang="en-US"/>
              <a:t>MLP Models: Mexico</a:t>
            </a:r>
          </a:p>
        </p:txBody>
      </p:sp>
      <p:cxnSp>
        <p:nvCxnSpPr>
          <p:cNvPr id="13" name="Straight Connector 12">
            <a:extLst>
              <a:ext uri="{FF2B5EF4-FFF2-40B4-BE49-F238E27FC236}">
                <a16:creationId xmlns:a16="http://schemas.microsoft.com/office/drawing/2014/main" id="{166DD912-9835-82A2-B293-9F79B1E54C6D}"/>
              </a:ext>
            </a:extLst>
          </p:cNvPr>
          <p:cNvCxnSpPr/>
          <p:nvPr/>
        </p:nvCxnSpPr>
        <p:spPr>
          <a:xfrm>
            <a:off x="5617029" y="2620258"/>
            <a:ext cx="0" cy="3992566"/>
          </a:xfrm>
          <a:prstGeom prst="line">
            <a:avLst/>
          </a:prstGeom>
        </p:spPr>
        <p:style>
          <a:lnRef idx="1">
            <a:schemeClr val="accent1"/>
          </a:lnRef>
          <a:fillRef idx="0">
            <a:schemeClr val="accent1"/>
          </a:fillRef>
          <a:effectRef idx="0">
            <a:schemeClr val="accent1"/>
          </a:effectRef>
          <a:fontRef idx="minor">
            <a:schemeClr val="tx1"/>
          </a:fontRef>
        </p:style>
      </p:cxnSp>
      <p:pic>
        <p:nvPicPr>
          <p:cNvPr id="4" name="Content Placeholder 3">
            <a:extLst>
              <a:ext uri="{FF2B5EF4-FFF2-40B4-BE49-F238E27FC236}">
                <a16:creationId xmlns:a16="http://schemas.microsoft.com/office/drawing/2014/main" id="{6FC0F199-4B88-9BED-C0BC-655F88D806D8}"/>
              </a:ext>
            </a:extLst>
          </p:cNvPr>
          <p:cNvPicPr>
            <a:picLocks noGrp="1" noChangeAspect="1"/>
          </p:cNvPicPr>
          <p:nvPr>
            <p:ph idx="1"/>
          </p:nvPr>
        </p:nvPicPr>
        <p:blipFill>
          <a:blip r:embed="rId3"/>
          <a:stretch>
            <a:fillRect/>
          </a:stretch>
        </p:blipFill>
        <p:spPr>
          <a:xfrm>
            <a:off x="1462126" y="4805362"/>
            <a:ext cx="2684124" cy="1687513"/>
          </a:xfrm>
          <a:prstGeom prst="rect">
            <a:avLst/>
          </a:prstGeom>
        </p:spPr>
      </p:pic>
      <p:sp>
        <p:nvSpPr>
          <p:cNvPr id="5" name="TextBox 4">
            <a:extLst>
              <a:ext uri="{FF2B5EF4-FFF2-40B4-BE49-F238E27FC236}">
                <a16:creationId xmlns:a16="http://schemas.microsoft.com/office/drawing/2014/main" id="{0A915078-4D08-C423-D6A4-F0046E4EFF09}"/>
              </a:ext>
            </a:extLst>
          </p:cNvPr>
          <p:cNvSpPr txBox="1"/>
          <p:nvPr/>
        </p:nvSpPr>
        <p:spPr>
          <a:xfrm>
            <a:off x="2483961" y="2474839"/>
            <a:ext cx="970526" cy="369332"/>
          </a:xfrm>
          <a:prstGeom prst="rect">
            <a:avLst/>
          </a:prstGeom>
          <a:noFill/>
        </p:spPr>
        <p:txBody>
          <a:bodyPr wrap="square" rtlCol="0">
            <a:spAutoFit/>
          </a:bodyPr>
          <a:lstStyle/>
          <a:p>
            <a:r>
              <a:rPr lang="en-US"/>
              <a:t>5 Year</a:t>
            </a:r>
          </a:p>
        </p:txBody>
      </p:sp>
      <p:sp>
        <p:nvSpPr>
          <p:cNvPr id="6" name="TextBox 5">
            <a:extLst>
              <a:ext uri="{FF2B5EF4-FFF2-40B4-BE49-F238E27FC236}">
                <a16:creationId xmlns:a16="http://schemas.microsoft.com/office/drawing/2014/main" id="{DE772F43-9399-E39A-0910-7389EE76C07E}"/>
              </a:ext>
            </a:extLst>
          </p:cNvPr>
          <p:cNvSpPr txBox="1"/>
          <p:nvPr/>
        </p:nvSpPr>
        <p:spPr>
          <a:xfrm>
            <a:off x="8710623" y="2536350"/>
            <a:ext cx="997416" cy="369332"/>
          </a:xfrm>
          <a:prstGeom prst="rect">
            <a:avLst/>
          </a:prstGeom>
          <a:noFill/>
        </p:spPr>
        <p:txBody>
          <a:bodyPr wrap="square" rtlCol="0">
            <a:spAutoFit/>
          </a:bodyPr>
          <a:lstStyle/>
          <a:p>
            <a:r>
              <a:rPr lang="en-US"/>
              <a:t>10 Year</a:t>
            </a:r>
          </a:p>
        </p:txBody>
      </p:sp>
      <p:pic>
        <p:nvPicPr>
          <p:cNvPr id="7" name="Picture 6">
            <a:extLst>
              <a:ext uri="{FF2B5EF4-FFF2-40B4-BE49-F238E27FC236}">
                <a16:creationId xmlns:a16="http://schemas.microsoft.com/office/drawing/2014/main" id="{131142C7-F103-4B8E-3059-255AE885A272}"/>
              </a:ext>
            </a:extLst>
          </p:cNvPr>
          <p:cNvPicPr>
            <a:picLocks noChangeAspect="1"/>
          </p:cNvPicPr>
          <p:nvPr/>
        </p:nvPicPr>
        <p:blipFill>
          <a:blip r:embed="rId4"/>
          <a:stretch>
            <a:fillRect/>
          </a:stretch>
        </p:blipFill>
        <p:spPr>
          <a:xfrm>
            <a:off x="537174" y="2912034"/>
            <a:ext cx="4864100" cy="1752600"/>
          </a:xfrm>
          <a:prstGeom prst="rect">
            <a:avLst/>
          </a:prstGeom>
        </p:spPr>
      </p:pic>
      <p:pic>
        <p:nvPicPr>
          <p:cNvPr id="9" name="Picture 8">
            <a:extLst>
              <a:ext uri="{FF2B5EF4-FFF2-40B4-BE49-F238E27FC236}">
                <a16:creationId xmlns:a16="http://schemas.microsoft.com/office/drawing/2014/main" id="{EA9688EB-4563-03BB-4178-FC00A8105074}"/>
              </a:ext>
            </a:extLst>
          </p:cNvPr>
          <p:cNvPicPr>
            <a:picLocks noChangeAspect="1"/>
          </p:cNvPicPr>
          <p:nvPr/>
        </p:nvPicPr>
        <p:blipFill>
          <a:blip r:embed="rId5"/>
          <a:stretch>
            <a:fillRect/>
          </a:stretch>
        </p:blipFill>
        <p:spPr>
          <a:xfrm>
            <a:off x="6686978" y="2960167"/>
            <a:ext cx="5075479" cy="1816487"/>
          </a:xfrm>
          <a:prstGeom prst="rect">
            <a:avLst/>
          </a:prstGeom>
        </p:spPr>
      </p:pic>
      <p:pic>
        <p:nvPicPr>
          <p:cNvPr id="10" name="Picture 9">
            <a:extLst>
              <a:ext uri="{FF2B5EF4-FFF2-40B4-BE49-F238E27FC236}">
                <a16:creationId xmlns:a16="http://schemas.microsoft.com/office/drawing/2014/main" id="{B6F13A05-088D-7E19-6D0C-8DA68B9F2431}"/>
              </a:ext>
            </a:extLst>
          </p:cNvPr>
          <p:cNvPicPr>
            <a:picLocks noChangeAspect="1"/>
          </p:cNvPicPr>
          <p:nvPr/>
        </p:nvPicPr>
        <p:blipFill>
          <a:blip r:embed="rId6"/>
          <a:stretch>
            <a:fillRect/>
          </a:stretch>
        </p:blipFill>
        <p:spPr>
          <a:xfrm>
            <a:off x="7956268" y="4885624"/>
            <a:ext cx="2773606" cy="1727200"/>
          </a:xfrm>
          <a:prstGeom prst="rect">
            <a:avLst/>
          </a:prstGeom>
        </p:spPr>
      </p:pic>
    </p:spTree>
    <p:extLst>
      <p:ext uri="{BB962C8B-B14F-4D97-AF65-F5344CB8AC3E}">
        <p14:creationId xmlns:p14="http://schemas.microsoft.com/office/powerpoint/2010/main" val="412928730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6069C8-682C-C424-9167-A77E45765C1C}"/>
              </a:ext>
            </a:extLst>
          </p:cNvPr>
          <p:cNvSpPr>
            <a:spLocks noGrp="1"/>
          </p:cNvSpPr>
          <p:nvPr>
            <p:ph type="title"/>
          </p:nvPr>
        </p:nvSpPr>
        <p:spPr>
          <a:xfrm>
            <a:off x="484551" y="365125"/>
            <a:ext cx="11707443" cy="1687513"/>
          </a:xfrm>
        </p:spPr>
        <p:txBody>
          <a:bodyPr>
            <a:normAutofit fontScale="90000"/>
          </a:bodyPr>
          <a:lstStyle/>
          <a:p>
            <a:r>
              <a:rPr lang="en-US"/>
              <a:t>Summary MLP Models for United States </a:t>
            </a:r>
          </a:p>
        </p:txBody>
      </p:sp>
      <p:graphicFrame>
        <p:nvGraphicFramePr>
          <p:cNvPr id="6" name="Table 5">
            <a:extLst>
              <a:ext uri="{FF2B5EF4-FFF2-40B4-BE49-F238E27FC236}">
                <a16:creationId xmlns:a16="http://schemas.microsoft.com/office/drawing/2014/main" id="{F7FEDA15-4D86-E4A7-9DF4-FCAC8805B8C9}"/>
              </a:ext>
            </a:extLst>
          </p:cNvPr>
          <p:cNvGraphicFramePr>
            <a:graphicFrameLocks noGrp="1"/>
          </p:cNvGraphicFramePr>
          <p:nvPr>
            <p:extLst>
              <p:ext uri="{D42A27DB-BD31-4B8C-83A1-F6EECF244321}">
                <p14:modId xmlns:p14="http://schemas.microsoft.com/office/powerpoint/2010/main" val="2088575042"/>
              </p:ext>
            </p:extLst>
          </p:nvPr>
        </p:nvGraphicFramePr>
        <p:xfrm>
          <a:off x="7697650" y="3651014"/>
          <a:ext cx="3871484" cy="1854200"/>
        </p:xfrm>
        <a:graphic>
          <a:graphicData uri="http://schemas.openxmlformats.org/drawingml/2006/table">
            <a:tbl>
              <a:tblPr firstRow="1" bandRow="1">
                <a:tableStyleId>{5C22544A-7EE6-4342-B048-85BDC9FD1C3A}</a:tableStyleId>
              </a:tblPr>
              <a:tblGrid>
                <a:gridCol w="1935742">
                  <a:extLst>
                    <a:ext uri="{9D8B030D-6E8A-4147-A177-3AD203B41FA5}">
                      <a16:colId xmlns:a16="http://schemas.microsoft.com/office/drawing/2014/main" val="3066695106"/>
                    </a:ext>
                  </a:extLst>
                </a:gridCol>
                <a:gridCol w="1935742">
                  <a:extLst>
                    <a:ext uri="{9D8B030D-6E8A-4147-A177-3AD203B41FA5}">
                      <a16:colId xmlns:a16="http://schemas.microsoft.com/office/drawing/2014/main" val="487821108"/>
                    </a:ext>
                  </a:extLst>
                </a:gridCol>
              </a:tblGrid>
              <a:tr h="370840">
                <a:tc gridSpan="2">
                  <a:txBody>
                    <a:bodyPr/>
                    <a:lstStyle/>
                    <a:p>
                      <a:pPr lvl="0" algn="ctr">
                        <a:buNone/>
                      </a:pPr>
                      <a:r>
                        <a:rPr lang="en-US"/>
                        <a:t>United States MLP Models</a:t>
                      </a:r>
                    </a:p>
                  </a:txBody>
                  <a:tcPr/>
                </a:tc>
                <a:tc hMerge="1">
                  <a:txBody>
                    <a:bodyPr/>
                    <a:lstStyle/>
                    <a:p>
                      <a:endParaRPr lang="en-US"/>
                    </a:p>
                  </a:txBody>
                  <a:tcPr/>
                </a:tc>
                <a:extLst>
                  <a:ext uri="{0D108BD9-81ED-4DB2-BD59-A6C34878D82A}">
                    <a16:rowId xmlns:a16="http://schemas.microsoft.com/office/drawing/2014/main" val="1257892390"/>
                  </a:ext>
                </a:extLst>
              </a:tr>
              <a:tr h="370840">
                <a:tc>
                  <a:txBody>
                    <a:bodyPr/>
                    <a:lstStyle/>
                    <a:p>
                      <a:pPr algn="ctr"/>
                      <a:r>
                        <a:rPr lang="en-US"/>
                        <a:t>5-year ASE</a:t>
                      </a:r>
                    </a:p>
                  </a:txBody>
                  <a:tcPr/>
                </a:tc>
                <a:tc>
                  <a:txBody>
                    <a:bodyPr/>
                    <a:lstStyle/>
                    <a:p>
                      <a:pPr lvl="0" algn="l">
                        <a:buNone/>
                      </a:pPr>
                      <a:r>
                        <a:rPr lang="en-US" sz="1800" b="1" i="0" u="none" strike="noStrike" noProof="0">
                          <a:solidFill>
                            <a:srgbClr val="7030A0"/>
                          </a:solidFill>
                          <a:latin typeface="Avenir Next LT Pro"/>
                        </a:rPr>
                        <a:t>0.4465622</a:t>
                      </a:r>
                      <a:endParaRPr lang="en-US" b="1">
                        <a:solidFill>
                          <a:srgbClr val="7030A0"/>
                        </a:solidFill>
                      </a:endParaRPr>
                    </a:p>
                  </a:txBody>
                  <a:tcPr/>
                </a:tc>
                <a:extLst>
                  <a:ext uri="{0D108BD9-81ED-4DB2-BD59-A6C34878D82A}">
                    <a16:rowId xmlns:a16="http://schemas.microsoft.com/office/drawing/2014/main" val="3892481224"/>
                  </a:ext>
                </a:extLst>
              </a:tr>
              <a:tr h="370840">
                <a:tc>
                  <a:txBody>
                    <a:bodyPr/>
                    <a:lstStyle/>
                    <a:p>
                      <a:pPr algn="ctr"/>
                      <a:r>
                        <a:rPr lang="en-US"/>
                        <a:t>5-year RMSE</a:t>
                      </a:r>
                    </a:p>
                  </a:txBody>
                  <a:tcPr/>
                </a:tc>
                <a:tc>
                  <a:txBody>
                    <a:bodyPr/>
                    <a:lstStyle/>
                    <a:p>
                      <a:pPr lvl="0" algn="l">
                        <a:buNone/>
                      </a:pPr>
                      <a:r>
                        <a:rPr lang="en-US" sz="1800" b="0" i="0" u="none" strike="noStrike" noProof="0">
                          <a:latin typeface="Avenir Next LT Pro"/>
                        </a:rPr>
                        <a:t>0.6682531</a:t>
                      </a:r>
                      <a:endParaRPr lang="en-US"/>
                    </a:p>
                  </a:txBody>
                  <a:tcPr/>
                </a:tc>
                <a:extLst>
                  <a:ext uri="{0D108BD9-81ED-4DB2-BD59-A6C34878D82A}">
                    <a16:rowId xmlns:a16="http://schemas.microsoft.com/office/drawing/2014/main" val="1841475213"/>
                  </a:ext>
                </a:extLst>
              </a:tr>
              <a:tr h="370840">
                <a:tc>
                  <a:txBody>
                    <a:bodyPr/>
                    <a:lstStyle/>
                    <a:p>
                      <a:pPr algn="ctr"/>
                      <a:r>
                        <a:rPr lang="en-US"/>
                        <a:t>10-year ASE</a:t>
                      </a:r>
                    </a:p>
                  </a:txBody>
                  <a:tcPr/>
                </a:tc>
                <a:tc>
                  <a:txBody>
                    <a:bodyPr/>
                    <a:lstStyle/>
                    <a:p>
                      <a:pPr lvl="0" algn="l">
                        <a:buNone/>
                      </a:pPr>
                      <a:r>
                        <a:rPr lang="en-US" sz="1800" b="1" i="0" u="none" strike="noStrike" noProof="0">
                          <a:solidFill>
                            <a:srgbClr val="7030A0"/>
                          </a:solidFill>
                          <a:latin typeface="Avenir Next LT Pro"/>
                        </a:rPr>
                        <a:t>0.07298946</a:t>
                      </a:r>
                      <a:endParaRPr lang="en-US" b="1">
                        <a:solidFill>
                          <a:srgbClr val="7030A0"/>
                        </a:solidFill>
                      </a:endParaRPr>
                    </a:p>
                  </a:txBody>
                  <a:tcPr/>
                </a:tc>
                <a:extLst>
                  <a:ext uri="{0D108BD9-81ED-4DB2-BD59-A6C34878D82A}">
                    <a16:rowId xmlns:a16="http://schemas.microsoft.com/office/drawing/2014/main" val="1700282934"/>
                  </a:ext>
                </a:extLst>
              </a:tr>
              <a:tr h="370840">
                <a:tc>
                  <a:txBody>
                    <a:bodyPr/>
                    <a:lstStyle/>
                    <a:p>
                      <a:pPr algn="ctr"/>
                      <a:r>
                        <a:rPr lang="en-US"/>
                        <a:t>10-year RMSE</a:t>
                      </a:r>
                    </a:p>
                  </a:txBody>
                  <a:tcPr/>
                </a:tc>
                <a:tc>
                  <a:txBody>
                    <a:bodyPr/>
                    <a:lstStyle/>
                    <a:p>
                      <a:pPr lvl="0" algn="l">
                        <a:buNone/>
                      </a:pPr>
                      <a:r>
                        <a:rPr lang="en-US" sz="1800" b="0" i="0" u="none" strike="noStrike" noProof="0">
                          <a:latin typeface="Avenir Next LT Pro"/>
                        </a:rPr>
                        <a:t>0.2701656</a:t>
                      </a:r>
                      <a:endParaRPr lang="en-US"/>
                    </a:p>
                  </a:txBody>
                  <a:tcPr/>
                </a:tc>
                <a:extLst>
                  <a:ext uri="{0D108BD9-81ED-4DB2-BD59-A6C34878D82A}">
                    <a16:rowId xmlns:a16="http://schemas.microsoft.com/office/drawing/2014/main" val="3651520864"/>
                  </a:ext>
                </a:extLst>
              </a:tr>
            </a:tbl>
          </a:graphicData>
        </a:graphic>
      </p:graphicFrame>
      <p:sp>
        <p:nvSpPr>
          <p:cNvPr id="7" name="TextBox 6">
            <a:extLst>
              <a:ext uri="{FF2B5EF4-FFF2-40B4-BE49-F238E27FC236}">
                <a16:creationId xmlns:a16="http://schemas.microsoft.com/office/drawing/2014/main" id="{4943C3B6-8446-5AD2-C73F-738FBCFC914C}"/>
              </a:ext>
            </a:extLst>
          </p:cNvPr>
          <p:cNvSpPr txBox="1"/>
          <p:nvPr/>
        </p:nvSpPr>
        <p:spPr>
          <a:xfrm>
            <a:off x="1320351" y="2616239"/>
            <a:ext cx="970526" cy="369332"/>
          </a:xfrm>
          <a:prstGeom prst="rect">
            <a:avLst/>
          </a:prstGeom>
          <a:noFill/>
        </p:spPr>
        <p:txBody>
          <a:bodyPr wrap="square" rtlCol="0">
            <a:spAutoFit/>
          </a:bodyPr>
          <a:lstStyle/>
          <a:p>
            <a:r>
              <a:rPr lang="en-US"/>
              <a:t>5 Year</a:t>
            </a:r>
          </a:p>
        </p:txBody>
      </p:sp>
      <p:cxnSp>
        <p:nvCxnSpPr>
          <p:cNvPr id="8" name="Straight Connector 7">
            <a:extLst>
              <a:ext uri="{FF2B5EF4-FFF2-40B4-BE49-F238E27FC236}">
                <a16:creationId xmlns:a16="http://schemas.microsoft.com/office/drawing/2014/main" id="{49882448-B63B-1905-D505-FCFB6FC3CB58}"/>
              </a:ext>
            </a:extLst>
          </p:cNvPr>
          <p:cNvCxnSpPr/>
          <p:nvPr/>
        </p:nvCxnSpPr>
        <p:spPr>
          <a:xfrm>
            <a:off x="3596681" y="2581831"/>
            <a:ext cx="0" cy="3992566"/>
          </a:xfrm>
          <a:prstGeom prst="line">
            <a:avLst/>
          </a:prstGeom>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9B17D5A1-737C-3153-F5D0-CEF8E2295593}"/>
              </a:ext>
            </a:extLst>
          </p:cNvPr>
          <p:cNvSpPr txBox="1"/>
          <p:nvPr/>
        </p:nvSpPr>
        <p:spPr>
          <a:xfrm>
            <a:off x="4842272" y="2616239"/>
            <a:ext cx="997416" cy="369332"/>
          </a:xfrm>
          <a:prstGeom prst="rect">
            <a:avLst/>
          </a:prstGeom>
          <a:noFill/>
        </p:spPr>
        <p:txBody>
          <a:bodyPr wrap="square" rtlCol="0">
            <a:spAutoFit/>
          </a:bodyPr>
          <a:lstStyle/>
          <a:p>
            <a:r>
              <a:rPr lang="en-US"/>
              <a:t>10 Year</a:t>
            </a:r>
          </a:p>
        </p:txBody>
      </p:sp>
      <p:pic>
        <p:nvPicPr>
          <p:cNvPr id="13" name="Picture 12">
            <a:extLst>
              <a:ext uri="{FF2B5EF4-FFF2-40B4-BE49-F238E27FC236}">
                <a16:creationId xmlns:a16="http://schemas.microsoft.com/office/drawing/2014/main" id="{BE1D9D11-1885-684E-39CA-F43463A96A0B}"/>
              </a:ext>
            </a:extLst>
          </p:cNvPr>
          <p:cNvPicPr>
            <a:picLocks noChangeAspect="1"/>
          </p:cNvPicPr>
          <p:nvPr/>
        </p:nvPicPr>
        <p:blipFill>
          <a:blip r:embed="rId3"/>
          <a:stretch>
            <a:fillRect/>
          </a:stretch>
        </p:blipFill>
        <p:spPr>
          <a:xfrm>
            <a:off x="4106255" y="4805363"/>
            <a:ext cx="2754538" cy="1553384"/>
          </a:xfrm>
          <a:prstGeom prst="rect">
            <a:avLst/>
          </a:prstGeom>
        </p:spPr>
      </p:pic>
      <p:pic>
        <p:nvPicPr>
          <p:cNvPr id="14" name="Picture 13">
            <a:extLst>
              <a:ext uri="{FF2B5EF4-FFF2-40B4-BE49-F238E27FC236}">
                <a16:creationId xmlns:a16="http://schemas.microsoft.com/office/drawing/2014/main" id="{547EE445-2E5E-AFBE-389A-60559C66407E}"/>
              </a:ext>
            </a:extLst>
          </p:cNvPr>
          <p:cNvPicPr>
            <a:picLocks noChangeAspect="1"/>
          </p:cNvPicPr>
          <p:nvPr/>
        </p:nvPicPr>
        <p:blipFill>
          <a:blip r:embed="rId4"/>
          <a:stretch>
            <a:fillRect/>
          </a:stretch>
        </p:blipFill>
        <p:spPr>
          <a:xfrm>
            <a:off x="4044074" y="3227651"/>
            <a:ext cx="2754547" cy="1431189"/>
          </a:xfrm>
          <a:prstGeom prst="rect">
            <a:avLst/>
          </a:prstGeom>
        </p:spPr>
      </p:pic>
      <p:pic>
        <p:nvPicPr>
          <p:cNvPr id="15" name="Picture 14">
            <a:extLst>
              <a:ext uri="{FF2B5EF4-FFF2-40B4-BE49-F238E27FC236}">
                <a16:creationId xmlns:a16="http://schemas.microsoft.com/office/drawing/2014/main" id="{4C929685-DD1F-FB2C-C3DE-37E9FB8F9371}"/>
              </a:ext>
            </a:extLst>
          </p:cNvPr>
          <p:cNvPicPr>
            <a:picLocks noChangeAspect="1"/>
          </p:cNvPicPr>
          <p:nvPr/>
        </p:nvPicPr>
        <p:blipFill>
          <a:blip r:embed="rId5"/>
          <a:stretch>
            <a:fillRect/>
          </a:stretch>
        </p:blipFill>
        <p:spPr>
          <a:xfrm>
            <a:off x="430589" y="3227651"/>
            <a:ext cx="2656519" cy="1469564"/>
          </a:xfrm>
          <a:prstGeom prst="rect">
            <a:avLst/>
          </a:prstGeom>
        </p:spPr>
      </p:pic>
      <p:pic>
        <p:nvPicPr>
          <p:cNvPr id="16" name="Picture 15">
            <a:extLst>
              <a:ext uri="{FF2B5EF4-FFF2-40B4-BE49-F238E27FC236}">
                <a16:creationId xmlns:a16="http://schemas.microsoft.com/office/drawing/2014/main" id="{C27FF9BB-AFAC-0527-F28F-6512A6DF1947}"/>
              </a:ext>
            </a:extLst>
          </p:cNvPr>
          <p:cNvPicPr>
            <a:picLocks noChangeAspect="1"/>
          </p:cNvPicPr>
          <p:nvPr/>
        </p:nvPicPr>
        <p:blipFill>
          <a:blip r:embed="rId6"/>
          <a:stretch>
            <a:fillRect/>
          </a:stretch>
        </p:blipFill>
        <p:spPr>
          <a:xfrm>
            <a:off x="420099" y="4847273"/>
            <a:ext cx="2729190" cy="1469564"/>
          </a:xfrm>
          <a:prstGeom prst="rect">
            <a:avLst/>
          </a:prstGeom>
        </p:spPr>
      </p:pic>
    </p:spTree>
    <p:extLst>
      <p:ext uri="{BB962C8B-B14F-4D97-AF65-F5344CB8AC3E}">
        <p14:creationId xmlns:p14="http://schemas.microsoft.com/office/powerpoint/2010/main" val="11585065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608106-998D-075A-FEF2-67CC15DA7295}"/>
              </a:ext>
            </a:extLst>
          </p:cNvPr>
          <p:cNvSpPr>
            <a:spLocks noGrp="1"/>
          </p:cNvSpPr>
          <p:nvPr>
            <p:ph type="title"/>
          </p:nvPr>
        </p:nvSpPr>
        <p:spPr/>
        <p:txBody>
          <a:bodyPr>
            <a:normAutofit/>
          </a:bodyPr>
          <a:lstStyle/>
          <a:p>
            <a:r>
              <a:rPr lang="en-US"/>
              <a:t>MLP Models: United States</a:t>
            </a:r>
          </a:p>
        </p:txBody>
      </p:sp>
      <p:cxnSp>
        <p:nvCxnSpPr>
          <p:cNvPr id="13" name="Straight Connector 12">
            <a:extLst>
              <a:ext uri="{FF2B5EF4-FFF2-40B4-BE49-F238E27FC236}">
                <a16:creationId xmlns:a16="http://schemas.microsoft.com/office/drawing/2014/main" id="{166DD912-9835-82A2-B293-9F79B1E54C6D}"/>
              </a:ext>
            </a:extLst>
          </p:cNvPr>
          <p:cNvCxnSpPr/>
          <p:nvPr/>
        </p:nvCxnSpPr>
        <p:spPr>
          <a:xfrm>
            <a:off x="5617029" y="2620258"/>
            <a:ext cx="0" cy="3992566"/>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0A915078-4D08-C423-D6A4-F0046E4EFF09}"/>
              </a:ext>
            </a:extLst>
          </p:cNvPr>
          <p:cNvSpPr txBox="1"/>
          <p:nvPr/>
        </p:nvSpPr>
        <p:spPr>
          <a:xfrm>
            <a:off x="2483961" y="2474839"/>
            <a:ext cx="970526" cy="369332"/>
          </a:xfrm>
          <a:prstGeom prst="rect">
            <a:avLst/>
          </a:prstGeom>
          <a:noFill/>
        </p:spPr>
        <p:txBody>
          <a:bodyPr wrap="square" rtlCol="0">
            <a:spAutoFit/>
          </a:bodyPr>
          <a:lstStyle/>
          <a:p>
            <a:r>
              <a:rPr lang="en-US"/>
              <a:t>5 Year</a:t>
            </a:r>
          </a:p>
        </p:txBody>
      </p:sp>
      <p:sp>
        <p:nvSpPr>
          <p:cNvPr id="6" name="TextBox 5">
            <a:extLst>
              <a:ext uri="{FF2B5EF4-FFF2-40B4-BE49-F238E27FC236}">
                <a16:creationId xmlns:a16="http://schemas.microsoft.com/office/drawing/2014/main" id="{DE772F43-9399-E39A-0910-7389EE76C07E}"/>
              </a:ext>
            </a:extLst>
          </p:cNvPr>
          <p:cNvSpPr txBox="1"/>
          <p:nvPr/>
        </p:nvSpPr>
        <p:spPr>
          <a:xfrm>
            <a:off x="8710623" y="2536350"/>
            <a:ext cx="997416" cy="369332"/>
          </a:xfrm>
          <a:prstGeom prst="rect">
            <a:avLst/>
          </a:prstGeom>
          <a:noFill/>
        </p:spPr>
        <p:txBody>
          <a:bodyPr wrap="square" rtlCol="0">
            <a:spAutoFit/>
          </a:bodyPr>
          <a:lstStyle/>
          <a:p>
            <a:r>
              <a:rPr lang="en-US"/>
              <a:t>10 Year</a:t>
            </a:r>
          </a:p>
        </p:txBody>
      </p:sp>
      <p:pic>
        <p:nvPicPr>
          <p:cNvPr id="11" name="Picture 10">
            <a:extLst>
              <a:ext uri="{FF2B5EF4-FFF2-40B4-BE49-F238E27FC236}">
                <a16:creationId xmlns:a16="http://schemas.microsoft.com/office/drawing/2014/main" id="{C865E520-7569-5426-0F5D-A2221FA9E967}"/>
              </a:ext>
            </a:extLst>
          </p:cNvPr>
          <p:cNvPicPr>
            <a:picLocks noChangeAspect="1"/>
          </p:cNvPicPr>
          <p:nvPr/>
        </p:nvPicPr>
        <p:blipFill>
          <a:blip r:embed="rId3"/>
          <a:stretch>
            <a:fillRect/>
          </a:stretch>
        </p:blipFill>
        <p:spPr>
          <a:xfrm>
            <a:off x="581624" y="2844171"/>
            <a:ext cx="4775200" cy="1765300"/>
          </a:xfrm>
          <a:prstGeom prst="rect">
            <a:avLst/>
          </a:prstGeom>
        </p:spPr>
      </p:pic>
      <p:pic>
        <p:nvPicPr>
          <p:cNvPr id="12" name="Picture 11">
            <a:extLst>
              <a:ext uri="{FF2B5EF4-FFF2-40B4-BE49-F238E27FC236}">
                <a16:creationId xmlns:a16="http://schemas.microsoft.com/office/drawing/2014/main" id="{E2002863-2906-4546-F022-4DF48B8BA157}"/>
              </a:ext>
            </a:extLst>
          </p:cNvPr>
          <p:cNvPicPr>
            <a:picLocks noChangeAspect="1"/>
          </p:cNvPicPr>
          <p:nvPr/>
        </p:nvPicPr>
        <p:blipFill>
          <a:blip r:embed="rId4"/>
          <a:stretch>
            <a:fillRect/>
          </a:stretch>
        </p:blipFill>
        <p:spPr>
          <a:xfrm>
            <a:off x="1581749" y="4727575"/>
            <a:ext cx="2774950" cy="1765300"/>
          </a:xfrm>
          <a:prstGeom prst="rect">
            <a:avLst/>
          </a:prstGeom>
        </p:spPr>
      </p:pic>
      <p:pic>
        <p:nvPicPr>
          <p:cNvPr id="14" name="Picture 13">
            <a:extLst>
              <a:ext uri="{FF2B5EF4-FFF2-40B4-BE49-F238E27FC236}">
                <a16:creationId xmlns:a16="http://schemas.microsoft.com/office/drawing/2014/main" id="{B644DC07-40F4-D580-D2A7-C9261C5E550C}"/>
              </a:ext>
            </a:extLst>
          </p:cNvPr>
          <p:cNvPicPr>
            <a:picLocks noChangeAspect="1"/>
          </p:cNvPicPr>
          <p:nvPr/>
        </p:nvPicPr>
        <p:blipFill>
          <a:blip r:embed="rId5"/>
          <a:stretch>
            <a:fillRect/>
          </a:stretch>
        </p:blipFill>
        <p:spPr>
          <a:xfrm>
            <a:off x="6733576" y="2894449"/>
            <a:ext cx="4876800" cy="1905000"/>
          </a:xfrm>
          <a:prstGeom prst="rect">
            <a:avLst/>
          </a:prstGeom>
        </p:spPr>
      </p:pic>
      <p:pic>
        <p:nvPicPr>
          <p:cNvPr id="15" name="Picture 14">
            <a:extLst>
              <a:ext uri="{FF2B5EF4-FFF2-40B4-BE49-F238E27FC236}">
                <a16:creationId xmlns:a16="http://schemas.microsoft.com/office/drawing/2014/main" id="{8F53976C-41C6-BF67-2087-7605FF0DED6A}"/>
              </a:ext>
            </a:extLst>
          </p:cNvPr>
          <p:cNvPicPr>
            <a:picLocks noChangeAspect="1"/>
          </p:cNvPicPr>
          <p:nvPr/>
        </p:nvPicPr>
        <p:blipFill>
          <a:blip r:embed="rId4"/>
          <a:stretch>
            <a:fillRect/>
          </a:stretch>
        </p:blipFill>
        <p:spPr>
          <a:xfrm>
            <a:off x="8086822" y="4847524"/>
            <a:ext cx="2774950" cy="1765300"/>
          </a:xfrm>
          <a:prstGeom prst="rect">
            <a:avLst/>
          </a:prstGeom>
        </p:spPr>
      </p:pic>
    </p:spTree>
    <p:extLst>
      <p:ext uri="{BB962C8B-B14F-4D97-AF65-F5344CB8AC3E}">
        <p14:creationId xmlns:p14="http://schemas.microsoft.com/office/powerpoint/2010/main" val="8951675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6069C8-682C-C424-9167-A77E45765C1C}"/>
              </a:ext>
            </a:extLst>
          </p:cNvPr>
          <p:cNvSpPr>
            <a:spLocks noGrp="1"/>
          </p:cNvSpPr>
          <p:nvPr>
            <p:ph type="title"/>
          </p:nvPr>
        </p:nvSpPr>
        <p:spPr>
          <a:xfrm>
            <a:off x="484551" y="365125"/>
            <a:ext cx="11707443" cy="1687513"/>
          </a:xfrm>
        </p:spPr>
        <p:txBody>
          <a:bodyPr>
            <a:normAutofit/>
          </a:bodyPr>
          <a:lstStyle/>
          <a:p>
            <a:r>
              <a:rPr lang="en-US"/>
              <a:t>Ensemble (VAR &amp; MLP) for Mexico </a:t>
            </a:r>
          </a:p>
        </p:txBody>
      </p:sp>
      <p:sp>
        <p:nvSpPr>
          <p:cNvPr id="7" name="TextBox 6">
            <a:extLst>
              <a:ext uri="{FF2B5EF4-FFF2-40B4-BE49-F238E27FC236}">
                <a16:creationId xmlns:a16="http://schemas.microsoft.com/office/drawing/2014/main" id="{4943C3B6-8446-5AD2-C73F-738FBCFC914C}"/>
              </a:ext>
            </a:extLst>
          </p:cNvPr>
          <p:cNvSpPr txBox="1"/>
          <p:nvPr/>
        </p:nvSpPr>
        <p:spPr>
          <a:xfrm>
            <a:off x="1320351" y="2616239"/>
            <a:ext cx="970526" cy="369332"/>
          </a:xfrm>
          <a:prstGeom prst="rect">
            <a:avLst/>
          </a:prstGeom>
          <a:noFill/>
        </p:spPr>
        <p:txBody>
          <a:bodyPr wrap="square" rtlCol="0">
            <a:spAutoFit/>
          </a:bodyPr>
          <a:lstStyle/>
          <a:p>
            <a:r>
              <a:rPr lang="en-US"/>
              <a:t>5 Year</a:t>
            </a:r>
          </a:p>
        </p:txBody>
      </p:sp>
      <p:cxnSp>
        <p:nvCxnSpPr>
          <p:cNvPr id="8" name="Straight Connector 7">
            <a:extLst>
              <a:ext uri="{FF2B5EF4-FFF2-40B4-BE49-F238E27FC236}">
                <a16:creationId xmlns:a16="http://schemas.microsoft.com/office/drawing/2014/main" id="{49882448-B63B-1905-D505-FCFB6FC3CB58}"/>
              </a:ext>
            </a:extLst>
          </p:cNvPr>
          <p:cNvCxnSpPr/>
          <p:nvPr/>
        </p:nvCxnSpPr>
        <p:spPr>
          <a:xfrm>
            <a:off x="3596681" y="2581831"/>
            <a:ext cx="0" cy="3992566"/>
          </a:xfrm>
          <a:prstGeom prst="line">
            <a:avLst/>
          </a:prstGeom>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9B17D5A1-737C-3153-F5D0-CEF8E2295593}"/>
              </a:ext>
            </a:extLst>
          </p:cNvPr>
          <p:cNvSpPr txBox="1"/>
          <p:nvPr/>
        </p:nvSpPr>
        <p:spPr>
          <a:xfrm>
            <a:off x="4842272" y="2616239"/>
            <a:ext cx="997416" cy="369332"/>
          </a:xfrm>
          <a:prstGeom prst="rect">
            <a:avLst/>
          </a:prstGeom>
          <a:noFill/>
        </p:spPr>
        <p:txBody>
          <a:bodyPr wrap="square" rtlCol="0">
            <a:spAutoFit/>
          </a:bodyPr>
          <a:lstStyle/>
          <a:p>
            <a:r>
              <a:rPr lang="en-US"/>
              <a:t>10 Year</a:t>
            </a:r>
          </a:p>
        </p:txBody>
      </p:sp>
      <p:graphicFrame>
        <p:nvGraphicFramePr>
          <p:cNvPr id="3" name="Table 2">
            <a:extLst>
              <a:ext uri="{FF2B5EF4-FFF2-40B4-BE49-F238E27FC236}">
                <a16:creationId xmlns:a16="http://schemas.microsoft.com/office/drawing/2014/main" id="{0DCA91E7-CF0A-EDE6-DB01-93DDEEC0B520}"/>
              </a:ext>
            </a:extLst>
          </p:cNvPr>
          <p:cNvGraphicFramePr>
            <a:graphicFrameLocks noGrp="1"/>
          </p:cNvGraphicFramePr>
          <p:nvPr>
            <p:extLst>
              <p:ext uri="{D42A27DB-BD31-4B8C-83A1-F6EECF244321}">
                <p14:modId xmlns:p14="http://schemas.microsoft.com/office/powerpoint/2010/main" val="624494218"/>
              </p:ext>
            </p:extLst>
          </p:nvPr>
        </p:nvGraphicFramePr>
        <p:xfrm>
          <a:off x="7697650" y="3651014"/>
          <a:ext cx="3871484" cy="1854200"/>
        </p:xfrm>
        <a:graphic>
          <a:graphicData uri="http://schemas.openxmlformats.org/drawingml/2006/table">
            <a:tbl>
              <a:tblPr firstRow="1" bandRow="1">
                <a:tableStyleId>{5C22544A-7EE6-4342-B048-85BDC9FD1C3A}</a:tableStyleId>
              </a:tblPr>
              <a:tblGrid>
                <a:gridCol w="1935742">
                  <a:extLst>
                    <a:ext uri="{9D8B030D-6E8A-4147-A177-3AD203B41FA5}">
                      <a16:colId xmlns:a16="http://schemas.microsoft.com/office/drawing/2014/main" val="3066695106"/>
                    </a:ext>
                  </a:extLst>
                </a:gridCol>
                <a:gridCol w="1935742">
                  <a:extLst>
                    <a:ext uri="{9D8B030D-6E8A-4147-A177-3AD203B41FA5}">
                      <a16:colId xmlns:a16="http://schemas.microsoft.com/office/drawing/2014/main" val="487821108"/>
                    </a:ext>
                  </a:extLst>
                </a:gridCol>
              </a:tblGrid>
              <a:tr h="370840">
                <a:tc gridSpan="2">
                  <a:txBody>
                    <a:bodyPr/>
                    <a:lstStyle/>
                    <a:p>
                      <a:pPr lvl="0" algn="ctr">
                        <a:buNone/>
                      </a:pPr>
                      <a:r>
                        <a:rPr lang="en-US"/>
                        <a:t>Mexico Ensemble Models</a:t>
                      </a:r>
                    </a:p>
                  </a:txBody>
                  <a:tcPr/>
                </a:tc>
                <a:tc hMerge="1">
                  <a:txBody>
                    <a:bodyPr/>
                    <a:lstStyle/>
                    <a:p>
                      <a:endParaRPr lang="en-US"/>
                    </a:p>
                  </a:txBody>
                  <a:tcPr/>
                </a:tc>
                <a:extLst>
                  <a:ext uri="{0D108BD9-81ED-4DB2-BD59-A6C34878D82A}">
                    <a16:rowId xmlns:a16="http://schemas.microsoft.com/office/drawing/2014/main" val="1257892390"/>
                  </a:ext>
                </a:extLst>
              </a:tr>
              <a:tr h="370840">
                <a:tc>
                  <a:txBody>
                    <a:bodyPr/>
                    <a:lstStyle/>
                    <a:p>
                      <a:pPr algn="ctr"/>
                      <a:r>
                        <a:rPr lang="en-US"/>
                        <a:t>5-year ASE</a:t>
                      </a:r>
                    </a:p>
                  </a:txBody>
                  <a:tcPr/>
                </a:tc>
                <a:tc>
                  <a:txBody>
                    <a:bodyPr/>
                    <a:lstStyle/>
                    <a:p>
                      <a:pPr lvl="0" algn="l">
                        <a:buNone/>
                      </a:pPr>
                      <a:r>
                        <a:rPr lang="en-US" sz="1800" b="1" i="0" u="none" strike="noStrike" noProof="0">
                          <a:solidFill>
                            <a:srgbClr val="7030A0"/>
                          </a:solidFill>
                          <a:latin typeface="Avenir Next LT Pro"/>
                        </a:rPr>
                        <a:t>0.004415432</a:t>
                      </a:r>
                      <a:endParaRPr lang="en-US" b="1">
                        <a:solidFill>
                          <a:srgbClr val="7030A0"/>
                        </a:solidFill>
                      </a:endParaRPr>
                    </a:p>
                  </a:txBody>
                  <a:tcPr/>
                </a:tc>
                <a:extLst>
                  <a:ext uri="{0D108BD9-81ED-4DB2-BD59-A6C34878D82A}">
                    <a16:rowId xmlns:a16="http://schemas.microsoft.com/office/drawing/2014/main" val="3892481224"/>
                  </a:ext>
                </a:extLst>
              </a:tr>
              <a:tr h="370840">
                <a:tc>
                  <a:txBody>
                    <a:bodyPr/>
                    <a:lstStyle/>
                    <a:p>
                      <a:pPr algn="ctr"/>
                      <a:r>
                        <a:rPr lang="en-US"/>
                        <a:t>5-year RMSE</a:t>
                      </a:r>
                    </a:p>
                  </a:txBody>
                  <a:tcPr/>
                </a:tc>
                <a:tc>
                  <a:txBody>
                    <a:bodyPr/>
                    <a:lstStyle/>
                    <a:p>
                      <a:pPr lvl="0" algn="l">
                        <a:buNone/>
                      </a:pPr>
                      <a:r>
                        <a:rPr lang="en-US" sz="1800" b="0" i="0" u="none" strike="noStrike" noProof="0">
                          <a:latin typeface="Avenir Next LT Pro"/>
                        </a:rPr>
                        <a:t>0.06644871</a:t>
                      </a:r>
                      <a:endParaRPr lang="en-US"/>
                    </a:p>
                  </a:txBody>
                  <a:tcPr/>
                </a:tc>
                <a:extLst>
                  <a:ext uri="{0D108BD9-81ED-4DB2-BD59-A6C34878D82A}">
                    <a16:rowId xmlns:a16="http://schemas.microsoft.com/office/drawing/2014/main" val="1841475213"/>
                  </a:ext>
                </a:extLst>
              </a:tr>
              <a:tr h="370840">
                <a:tc>
                  <a:txBody>
                    <a:bodyPr/>
                    <a:lstStyle/>
                    <a:p>
                      <a:pPr algn="ctr"/>
                      <a:r>
                        <a:rPr lang="en-US"/>
                        <a:t>10-year ASE</a:t>
                      </a:r>
                    </a:p>
                  </a:txBody>
                  <a:tcPr/>
                </a:tc>
                <a:tc>
                  <a:txBody>
                    <a:bodyPr/>
                    <a:lstStyle/>
                    <a:p>
                      <a:pPr lvl="0" algn="l">
                        <a:buNone/>
                      </a:pPr>
                      <a:r>
                        <a:rPr lang="en-US" sz="1800" b="1" i="0" u="none" strike="noStrike" noProof="0">
                          <a:solidFill>
                            <a:srgbClr val="7030A0"/>
                          </a:solidFill>
                          <a:latin typeface="Avenir Next LT Pro"/>
                        </a:rPr>
                        <a:t>0.001717489</a:t>
                      </a:r>
                      <a:endParaRPr lang="en-US" b="1">
                        <a:solidFill>
                          <a:srgbClr val="7030A0"/>
                        </a:solidFill>
                      </a:endParaRPr>
                    </a:p>
                  </a:txBody>
                  <a:tcPr/>
                </a:tc>
                <a:extLst>
                  <a:ext uri="{0D108BD9-81ED-4DB2-BD59-A6C34878D82A}">
                    <a16:rowId xmlns:a16="http://schemas.microsoft.com/office/drawing/2014/main" val="1700282934"/>
                  </a:ext>
                </a:extLst>
              </a:tr>
              <a:tr h="370840">
                <a:tc>
                  <a:txBody>
                    <a:bodyPr/>
                    <a:lstStyle/>
                    <a:p>
                      <a:pPr algn="ctr"/>
                      <a:r>
                        <a:rPr lang="en-US"/>
                        <a:t>10-year RMSE</a:t>
                      </a:r>
                    </a:p>
                  </a:txBody>
                  <a:tcPr/>
                </a:tc>
                <a:tc>
                  <a:txBody>
                    <a:bodyPr/>
                    <a:lstStyle/>
                    <a:p>
                      <a:pPr lvl="0" algn="l">
                        <a:buNone/>
                      </a:pPr>
                      <a:r>
                        <a:rPr lang="en-US" sz="1800" b="0" i="0" u="none" strike="noStrike" noProof="0">
                          <a:latin typeface="Avenir Next LT Pro"/>
                        </a:rPr>
                        <a:t>0.04144259</a:t>
                      </a:r>
                      <a:endParaRPr lang="en-US"/>
                    </a:p>
                  </a:txBody>
                  <a:tcPr/>
                </a:tc>
                <a:extLst>
                  <a:ext uri="{0D108BD9-81ED-4DB2-BD59-A6C34878D82A}">
                    <a16:rowId xmlns:a16="http://schemas.microsoft.com/office/drawing/2014/main" val="3651520864"/>
                  </a:ext>
                </a:extLst>
              </a:tr>
            </a:tbl>
          </a:graphicData>
        </a:graphic>
      </p:graphicFrame>
      <p:pic>
        <p:nvPicPr>
          <p:cNvPr id="4" name="Picture 3">
            <a:extLst>
              <a:ext uri="{FF2B5EF4-FFF2-40B4-BE49-F238E27FC236}">
                <a16:creationId xmlns:a16="http://schemas.microsoft.com/office/drawing/2014/main" id="{C269683A-3993-F4B2-E5CA-527129425ADB}"/>
              </a:ext>
            </a:extLst>
          </p:cNvPr>
          <p:cNvPicPr>
            <a:picLocks noChangeAspect="1"/>
          </p:cNvPicPr>
          <p:nvPr/>
        </p:nvPicPr>
        <p:blipFill>
          <a:blip r:embed="rId3"/>
          <a:stretch>
            <a:fillRect/>
          </a:stretch>
        </p:blipFill>
        <p:spPr>
          <a:xfrm>
            <a:off x="290204" y="3141934"/>
            <a:ext cx="2991942" cy="1687513"/>
          </a:xfrm>
          <a:prstGeom prst="rect">
            <a:avLst/>
          </a:prstGeom>
        </p:spPr>
      </p:pic>
      <p:pic>
        <p:nvPicPr>
          <p:cNvPr id="5" name="Picture 4">
            <a:extLst>
              <a:ext uri="{FF2B5EF4-FFF2-40B4-BE49-F238E27FC236}">
                <a16:creationId xmlns:a16="http://schemas.microsoft.com/office/drawing/2014/main" id="{C0A8F0CA-1AD7-4487-E2F7-F2383268F069}"/>
              </a:ext>
            </a:extLst>
          </p:cNvPr>
          <p:cNvPicPr>
            <a:picLocks noChangeAspect="1"/>
          </p:cNvPicPr>
          <p:nvPr/>
        </p:nvPicPr>
        <p:blipFill>
          <a:blip r:embed="rId4"/>
          <a:stretch>
            <a:fillRect/>
          </a:stretch>
        </p:blipFill>
        <p:spPr>
          <a:xfrm>
            <a:off x="283765" y="4891064"/>
            <a:ext cx="2998381" cy="1749859"/>
          </a:xfrm>
          <a:prstGeom prst="rect">
            <a:avLst/>
          </a:prstGeom>
        </p:spPr>
      </p:pic>
      <p:pic>
        <p:nvPicPr>
          <p:cNvPr id="6" name="Picture 5">
            <a:extLst>
              <a:ext uri="{FF2B5EF4-FFF2-40B4-BE49-F238E27FC236}">
                <a16:creationId xmlns:a16="http://schemas.microsoft.com/office/drawing/2014/main" id="{F91BB1F8-72E8-3BF4-F308-8063504C2CF8}"/>
              </a:ext>
            </a:extLst>
          </p:cNvPr>
          <p:cNvPicPr>
            <a:picLocks noChangeAspect="1"/>
          </p:cNvPicPr>
          <p:nvPr/>
        </p:nvPicPr>
        <p:blipFill>
          <a:blip r:embed="rId5"/>
          <a:stretch>
            <a:fillRect/>
          </a:stretch>
        </p:blipFill>
        <p:spPr>
          <a:xfrm>
            <a:off x="3911217" y="3141934"/>
            <a:ext cx="3045866" cy="1678223"/>
          </a:xfrm>
          <a:prstGeom prst="rect">
            <a:avLst/>
          </a:prstGeom>
        </p:spPr>
      </p:pic>
      <p:pic>
        <p:nvPicPr>
          <p:cNvPr id="11" name="Picture 10">
            <a:extLst>
              <a:ext uri="{FF2B5EF4-FFF2-40B4-BE49-F238E27FC236}">
                <a16:creationId xmlns:a16="http://schemas.microsoft.com/office/drawing/2014/main" id="{F2429AE5-A3D2-7864-D12B-5A2D3D49F51B}"/>
              </a:ext>
            </a:extLst>
          </p:cNvPr>
          <p:cNvPicPr>
            <a:picLocks noChangeAspect="1"/>
          </p:cNvPicPr>
          <p:nvPr/>
        </p:nvPicPr>
        <p:blipFill>
          <a:blip r:embed="rId6"/>
          <a:stretch>
            <a:fillRect/>
          </a:stretch>
        </p:blipFill>
        <p:spPr>
          <a:xfrm>
            <a:off x="3958700" y="4976520"/>
            <a:ext cx="2998383" cy="1683333"/>
          </a:xfrm>
          <a:prstGeom prst="rect">
            <a:avLst/>
          </a:prstGeom>
        </p:spPr>
      </p:pic>
    </p:spTree>
    <p:extLst>
      <p:ext uri="{BB962C8B-B14F-4D97-AF65-F5344CB8AC3E}">
        <p14:creationId xmlns:p14="http://schemas.microsoft.com/office/powerpoint/2010/main" val="27637665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9" name="Rectangle 48">
            <a:extLst>
              <a:ext uri="{FF2B5EF4-FFF2-40B4-BE49-F238E27FC236}">
                <a16:creationId xmlns:a16="http://schemas.microsoft.com/office/drawing/2014/main" id="{2380A34A-731B-4B77-8D1A-4326EA6123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AEA2F71E-E88B-4447-A855-897A916129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03143" y="0"/>
            <a:ext cx="6088857"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67F5C05-C730-8EA1-FBBD-C4575B0840F0}"/>
              </a:ext>
            </a:extLst>
          </p:cNvPr>
          <p:cNvSpPr>
            <a:spLocks noGrp="1"/>
          </p:cNvSpPr>
          <p:nvPr>
            <p:ph type="title"/>
          </p:nvPr>
        </p:nvSpPr>
        <p:spPr>
          <a:xfrm>
            <a:off x="6580188" y="481035"/>
            <a:ext cx="5071550" cy="5811423"/>
          </a:xfrm>
        </p:spPr>
        <p:txBody>
          <a:bodyPr anchor="ctr">
            <a:normAutofit/>
          </a:bodyPr>
          <a:lstStyle/>
          <a:p>
            <a:r>
              <a:rPr lang="en-US"/>
              <a:t>Motivation	</a:t>
            </a:r>
          </a:p>
        </p:txBody>
      </p:sp>
      <p:sp>
        <p:nvSpPr>
          <p:cNvPr id="4" name="Content Placeholder 3">
            <a:extLst>
              <a:ext uri="{FF2B5EF4-FFF2-40B4-BE49-F238E27FC236}">
                <a16:creationId xmlns:a16="http://schemas.microsoft.com/office/drawing/2014/main" id="{C5DD2E6E-02D2-D71F-776D-FDE2CF04A683}"/>
              </a:ext>
            </a:extLst>
          </p:cNvPr>
          <p:cNvSpPr>
            <a:spLocks noGrp="1"/>
          </p:cNvSpPr>
          <p:nvPr>
            <p:ph idx="1"/>
          </p:nvPr>
        </p:nvSpPr>
        <p:spPr>
          <a:xfrm>
            <a:off x="484552" y="689811"/>
            <a:ext cx="5306648" cy="5487152"/>
          </a:xfrm>
        </p:spPr>
        <p:txBody>
          <a:bodyPr>
            <a:normAutofit/>
          </a:bodyPr>
          <a:lstStyle/>
          <a:p>
            <a:r>
              <a:rPr lang="en-US" dirty="0"/>
              <a:t>The motivation of this analysis is to use time series techniques to identify a useful model to forecast Life Expectancy based on numerical predictors such as population and GDP.</a:t>
            </a:r>
          </a:p>
          <a:p>
            <a:endParaRPr lang="en-US" dirty="0"/>
          </a:p>
          <a:p>
            <a:pPr lvl="1"/>
            <a:r>
              <a:rPr lang="en-US" dirty="0"/>
              <a:t>Stakeholders: </a:t>
            </a:r>
          </a:p>
          <a:p>
            <a:pPr marL="571500" lvl="1" indent="-342900">
              <a:buFont typeface="Arial" panose="020B0604020202020204" pitchFamily="34" charset="0"/>
              <a:buChar char="•"/>
            </a:pPr>
            <a:r>
              <a:rPr lang="en-US" dirty="0"/>
              <a:t>Governments</a:t>
            </a:r>
          </a:p>
          <a:p>
            <a:pPr marL="571500" lvl="1" indent="-342900">
              <a:buFont typeface="Arial" panose="020B0604020202020204" pitchFamily="34" charset="0"/>
              <a:buChar char="•"/>
            </a:pPr>
            <a:r>
              <a:rPr lang="en-US" dirty="0"/>
              <a:t>International Organizations</a:t>
            </a:r>
          </a:p>
          <a:p>
            <a:pPr marL="571500" lvl="1" indent="-342900">
              <a:buFont typeface="Arial" panose="020B0604020202020204" pitchFamily="34" charset="0"/>
              <a:buChar char="•"/>
            </a:pPr>
            <a:r>
              <a:rPr lang="en-US" dirty="0"/>
              <a:t>Researchers and Academics</a:t>
            </a:r>
          </a:p>
          <a:p>
            <a:pPr marL="571500" lvl="1" indent="-342900">
              <a:buFont typeface="Arial" panose="020B0604020202020204" pitchFamily="34" charset="0"/>
              <a:buChar char="•"/>
            </a:pPr>
            <a:r>
              <a:rPr lang="en-US" dirty="0"/>
              <a:t>Insurance Companies</a:t>
            </a:r>
          </a:p>
          <a:p>
            <a:pPr marL="571500" lvl="1" indent="-342900">
              <a:buFont typeface="Arial" panose="020B0604020202020204" pitchFamily="34" charset="0"/>
              <a:buChar char="•"/>
            </a:pPr>
            <a:r>
              <a:rPr lang="en-US" dirty="0"/>
              <a:t>Economists</a:t>
            </a:r>
          </a:p>
          <a:p>
            <a:pPr marL="571500" lvl="1" indent="-342900">
              <a:buFont typeface="Arial" panose="020B0604020202020204" pitchFamily="34" charset="0"/>
              <a:buChar char="•"/>
            </a:pPr>
            <a:r>
              <a:rPr lang="en-US" dirty="0"/>
              <a:t>Health Care Professionals</a:t>
            </a:r>
          </a:p>
        </p:txBody>
      </p:sp>
    </p:spTree>
    <p:extLst>
      <p:ext uri="{BB962C8B-B14F-4D97-AF65-F5344CB8AC3E}">
        <p14:creationId xmlns:p14="http://schemas.microsoft.com/office/powerpoint/2010/main" val="6768522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6069C8-682C-C424-9167-A77E45765C1C}"/>
              </a:ext>
            </a:extLst>
          </p:cNvPr>
          <p:cNvSpPr>
            <a:spLocks noGrp="1"/>
          </p:cNvSpPr>
          <p:nvPr>
            <p:ph type="title"/>
          </p:nvPr>
        </p:nvSpPr>
        <p:spPr>
          <a:xfrm>
            <a:off x="484551" y="365125"/>
            <a:ext cx="11707443" cy="1687513"/>
          </a:xfrm>
        </p:spPr>
        <p:txBody>
          <a:bodyPr>
            <a:normAutofit fontScale="90000"/>
          </a:bodyPr>
          <a:lstStyle/>
          <a:p>
            <a:r>
              <a:rPr lang="en-US"/>
              <a:t>Ensemble (VAR &amp; MLP) for United States </a:t>
            </a:r>
          </a:p>
        </p:txBody>
      </p:sp>
      <p:sp>
        <p:nvSpPr>
          <p:cNvPr id="7" name="TextBox 6">
            <a:extLst>
              <a:ext uri="{FF2B5EF4-FFF2-40B4-BE49-F238E27FC236}">
                <a16:creationId xmlns:a16="http://schemas.microsoft.com/office/drawing/2014/main" id="{4943C3B6-8446-5AD2-C73F-738FBCFC914C}"/>
              </a:ext>
            </a:extLst>
          </p:cNvPr>
          <p:cNvSpPr txBox="1"/>
          <p:nvPr/>
        </p:nvSpPr>
        <p:spPr>
          <a:xfrm>
            <a:off x="1320351" y="2616239"/>
            <a:ext cx="970526" cy="369332"/>
          </a:xfrm>
          <a:prstGeom prst="rect">
            <a:avLst/>
          </a:prstGeom>
          <a:noFill/>
        </p:spPr>
        <p:txBody>
          <a:bodyPr wrap="square" rtlCol="0">
            <a:spAutoFit/>
          </a:bodyPr>
          <a:lstStyle/>
          <a:p>
            <a:r>
              <a:rPr lang="en-US"/>
              <a:t>5 Year</a:t>
            </a:r>
          </a:p>
        </p:txBody>
      </p:sp>
      <p:cxnSp>
        <p:nvCxnSpPr>
          <p:cNvPr id="8" name="Straight Connector 7">
            <a:extLst>
              <a:ext uri="{FF2B5EF4-FFF2-40B4-BE49-F238E27FC236}">
                <a16:creationId xmlns:a16="http://schemas.microsoft.com/office/drawing/2014/main" id="{49882448-B63B-1905-D505-FCFB6FC3CB58}"/>
              </a:ext>
            </a:extLst>
          </p:cNvPr>
          <p:cNvCxnSpPr/>
          <p:nvPr/>
        </p:nvCxnSpPr>
        <p:spPr>
          <a:xfrm>
            <a:off x="3596681" y="2581831"/>
            <a:ext cx="0" cy="3992566"/>
          </a:xfrm>
          <a:prstGeom prst="line">
            <a:avLst/>
          </a:prstGeom>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9B17D5A1-737C-3153-F5D0-CEF8E2295593}"/>
              </a:ext>
            </a:extLst>
          </p:cNvPr>
          <p:cNvSpPr txBox="1"/>
          <p:nvPr/>
        </p:nvSpPr>
        <p:spPr>
          <a:xfrm>
            <a:off x="4842272" y="2616239"/>
            <a:ext cx="997416" cy="369332"/>
          </a:xfrm>
          <a:prstGeom prst="rect">
            <a:avLst/>
          </a:prstGeom>
          <a:noFill/>
        </p:spPr>
        <p:txBody>
          <a:bodyPr wrap="square" rtlCol="0">
            <a:spAutoFit/>
          </a:bodyPr>
          <a:lstStyle/>
          <a:p>
            <a:r>
              <a:rPr lang="en-US"/>
              <a:t>10 Year</a:t>
            </a:r>
          </a:p>
        </p:txBody>
      </p:sp>
      <p:graphicFrame>
        <p:nvGraphicFramePr>
          <p:cNvPr id="3" name="Table 2">
            <a:extLst>
              <a:ext uri="{FF2B5EF4-FFF2-40B4-BE49-F238E27FC236}">
                <a16:creationId xmlns:a16="http://schemas.microsoft.com/office/drawing/2014/main" id="{0DCA91E7-CF0A-EDE6-DB01-93DDEEC0B520}"/>
              </a:ext>
            </a:extLst>
          </p:cNvPr>
          <p:cNvGraphicFramePr>
            <a:graphicFrameLocks noGrp="1"/>
          </p:cNvGraphicFramePr>
          <p:nvPr>
            <p:extLst>
              <p:ext uri="{D42A27DB-BD31-4B8C-83A1-F6EECF244321}">
                <p14:modId xmlns:p14="http://schemas.microsoft.com/office/powerpoint/2010/main" val="1114050450"/>
              </p:ext>
            </p:extLst>
          </p:nvPr>
        </p:nvGraphicFramePr>
        <p:xfrm>
          <a:off x="7697650" y="3651014"/>
          <a:ext cx="3871484" cy="1854200"/>
        </p:xfrm>
        <a:graphic>
          <a:graphicData uri="http://schemas.openxmlformats.org/drawingml/2006/table">
            <a:tbl>
              <a:tblPr firstRow="1" bandRow="1">
                <a:tableStyleId>{5C22544A-7EE6-4342-B048-85BDC9FD1C3A}</a:tableStyleId>
              </a:tblPr>
              <a:tblGrid>
                <a:gridCol w="1935742">
                  <a:extLst>
                    <a:ext uri="{9D8B030D-6E8A-4147-A177-3AD203B41FA5}">
                      <a16:colId xmlns:a16="http://schemas.microsoft.com/office/drawing/2014/main" val="3066695106"/>
                    </a:ext>
                  </a:extLst>
                </a:gridCol>
                <a:gridCol w="1935742">
                  <a:extLst>
                    <a:ext uri="{9D8B030D-6E8A-4147-A177-3AD203B41FA5}">
                      <a16:colId xmlns:a16="http://schemas.microsoft.com/office/drawing/2014/main" val="487821108"/>
                    </a:ext>
                  </a:extLst>
                </a:gridCol>
              </a:tblGrid>
              <a:tr h="370840">
                <a:tc gridSpan="2">
                  <a:txBody>
                    <a:bodyPr/>
                    <a:lstStyle/>
                    <a:p>
                      <a:pPr lvl="0" algn="ctr">
                        <a:buNone/>
                      </a:pPr>
                      <a:r>
                        <a:rPr lang="en-US"/>
                        <a:t>United States Ensemble Models</a:t>
                      </a:r>
                    </a:p>
                  </a:txBody>
                  <a:tcPr/>
                </a:tc>
                <a:tc hMerge="1">
                  <a:txBody>
                    <a:bodyPr/>
                    <a:lstStyle/>
                    <a:p>
                      <a:endParaRPr lang="en-US"/>
                    </a:p>
                  </a:txBody>
                  <a:tcPr/>
                </a:tc>
                <a:extLst>
                  <a:ext uri="{0D108BD9-81ED-4DB2-BD59-A6C34878D82A}">
                    <a16:rowId xmlns:a16="http://schemas.microsoft.com/office/drawing/2014/main" val="1257892390"/>
                  </a:ext>
                </a:extLst>
              </a:tr>
              <a:tr h="370840">
                <a:tc>
                  <a:txBody>
                    <a:bodyPr/>
                    <a:lstStyle/>
                    <a:p>
                      <a:pPr algn="ctr"/>
                      <a:r>
                        <a:rPr lang="en-US"/>
                        <a:t>5-year ASE</a:t>
                      </a:r>
                    </a:p>
                  </a:txBody>
                  <a:tcPr/>
                </a:tc>
                <a:tc>
                  <a:txBody>
                    <a:bodyPr/>
                    <a:lstStyle/>
                    <a:p>
                      <a:pPr lvl="0" algn="l">
                        <a:buNone/>
                      </a:pPr>
                      <a:r>
                        <a:rPr lang="en-US" sz="1800" b="1" i="0" u="none" strike="noStrike" noProof="0">
                          <a:solidFill>
                            <a:srgbClr val="7030A0"/>
                          </a:solidFill>
                          <a:latin typeface="Avenir Next LT Pro"/>
                        </a:rPr>
                        <a:t>0.4065556</a:t>
                      </a:r>
                      <a:endParaRPr lang="en-US" b="1">
                        <a:solidFill>
                          <a:srgbClr val="7030A0"/>
                        </a:solidFill>
                      </a:endParaRPr>
                    </a:p>
                  </a:txBody>
                  <a:tcPr/>
                </a:tc>
                <a:extLst>
                  <a:ext uri="{0D108BD9-81ED-4DB2-BD59-A6C34878D82A}">
                    <a16:rowId xmlns:a16="http://schemas.microsoft.com/office/drawing/2014/main" val="3892481224"/>
                  </a:ext>
                </a:extLst>
              </a:tr>
              <a:tr h="370840">
                <a:tc>
                  <a:txBody>
                    <a:bodyPr/>
                    <a:lstStyle/>
                    <a:p>
                      <a:pPr algn="ctr"/>
                      <a:r>
                        <a:rPr lang="en-US"/>
                        <a:t>5-year RMSE</a:t>
                      </a:r>
                    </a:p>
                  </a:txBody>
                  <a:tcPr/>
                </a:tc>
                <a:tc>
                  <a:txBody>
                    <a:bodyPr/>
                    <a:lstStyle/>
                    <a:p>
                      <a:pPr lvl="0" algn="l">
                        <a:buNone/>
                      </a:pPr>
                      <a:r>
                        <a:rPr lang="en-US" sz="1800" b="0" i="0" u="none" strike="noStrike" noProof="0">
                          <a:latin typeface="Avenir Next LT Pro"/>
                        </a:rPr>
                        <a:t>0.6376171</a:t>
                      </a:r>
                      <a:endParaRPr lang="en-US"/>
                    </a:p>
                  </a:txBody>
                  <a:tcPr/>
                </a:tc>
                <a:extLst>
                  <a:ext uri="{0D108BD9-81ED-4DB2-BD59-A6C34878D82A}">
                    <a16:rowId xmlns:a16="http://schemas.microsoft.com/office/drawing/2014/main" val="1841475213"/>
                  </a:ext>
                </a:extLst>
              </a:tr>
              <a:tr h="370840">
                <a:tc>
                  <a:txBody>
                    <a:bodyPr/>
                    <a:lstStyle/>
                    <a:p>
                      <a:pPr algn="ctr"/>
                      <a:r>
                        <a:rPr lang="en-US"/>
                        <a:t>10-year ASE</a:t>
                      </a:r>
                    </a:p>
                  </a:txBody>
                  <a:tcPr/>
                </a:tc>
                <a:tc>
                  <a:txBody>
                    <a:bodyPr/>
                    <a:lstStyle/>
                    <a:p>
                      <a:pPr lvl="0" algn="l">
                        <a:buNone/>
                      </a:pPr>
                      <a:r>
                        <a:rPr lang="en-US" sz="1800" b="1" i="0" u="none" strike="noStrike" noProof="0">
                          <a:solidFill>
                            <a:srgbClr val="7030A0"/>
                          </a:solidFill>
                          <a:latin typeface="Avenir Next LT Pro"/>
                        </a:rPr>
                        <a:t>0.2510273</a:t>
                      </a:r>
                      <a:endParaRPr lang="en-US" b="1">
                        <a:solidFill>
                          <a:srgbClr val="7030A0"/>
                        </a:solidFill>
                      </a:endParaRPr>
                    </a:p>
                  </a:txBody>
                  <a:tcPr/>
                </a:tc>
                <a:extLst>
                  <a:ext uri="{0D108BD9-81ED-4DB2-BD59-A6C34878D82A}">
                    <a16:rowId xmlns:a16="http://schemas.microsoft.com/office/drawing/2014/main" val="1700282934"/>
                  </a:ext>
                </a:extLst>
              </a:tr>
              <a:tr h="370840">
                <a:tc>
                  <a:txBody>
                    <a:bodyPr/>
                    <a:lstStyle/>
                    <a:p>
                      <a:pPr algn="ctr"/>
                      <a:r>
                        <a:rPr lang="en-US"/>
                        <a:t>10-year RMSE</a:t>
                      </a:r>
                    </a:p>
                  </a:txBody>
                  <a:tcPr/>
                </a:tc>
                <a:tc>
                  <a:txBody>
                    <a:bodyPr/>
                    <a:lstStyle/>
                    <a:p>
                      <a:pPr lvl="0" algn="l">
                        <a:buNone/>
                      </a:pPr>
                      <a:r>
                        <a:rPr lang="en-US" sz="1800" b="0" i="0" u="none" strike="noStrike" noProof="0">
                          <a:latin typeface="Avenir Next LT Pro"/>
                        </a:rPr>
                        <a:t>0.5010262</a:t>
                      </a:r>
                      <a:endParaRPr lang="en-US"/>
                    </a:p>
                  </a:txBody>
                  <a:tcPr/>
                </a:tc>
                <a:extLst>
                  <a:ext uri="{0D108BD9-81ED-4DB2-BD59-A6C34878D82A}">
                    <a16:rowId xmlns:a16="http://schemas.microsoft.com/office/drawing/2014/main" val="3651520864"/>
                  </a:ext>
                </a:extLst>
              </a:tr>
            </a:tbl>
          </a:graphicData>
        </a:graphic>
      </p:graphicFrame>
      <p:pic>
        <p:nvPicPr>
          <p:cNvPr id="4" name="Picture 3">
            <a:extLst>
              <a:ext uri="{FF2B5EF4-FFF2-40B4-BE49-F238E27FC236}">
                <a16:creationId xmlns:a16="http://schemas.microsoft.com/office/drawing/2014/main" id="{61DBDA59-B281-EB9D-6AB4-D4B965E68BEF}"/>
              </a:ext>
            </a:extLst>
          </p:cNvPr>
          <p:cNvPicPr>
            <a:picLocks noChangeAspect="1"/>
          </p:cNvPicPr>
          <p:nvPr/>
        </p:nvPicPr>
        <p:blipFill>
          <a:blip r:embed="rId3"/>
          <a:stretch>
            <a:fillRect/>
          </a:stretch>
        </p:blipFill>
        <p:spPr>
          <a:xfrm>
            <a:off x="379815" y="3176901"/>
            <a:ext cx="2851593" cy="1569920"/>
          </a:xfrm>
          <a:prstGeom prst="rect">
            <a:avLst/>
          </a:prstGeom>
        </p:spPr>
      </p:pic>
      <p:pic>
        <p:nvPicPr>
          <p:cNvPr id="5" name="Picture 4">
            <a:extLst>
              <a:ext uri="{FF2B5EF4-FFF2-40B4-BE49-F238E27FC236}">
                <a16:creationId xmlns:a16="http://schemas.microsoft.com/office/drawing/2014/main" id="{45AEBCFE-2305-3177-6F35-13FD14DBB151}"/>
              </a:ext>
            </a:extLst>
          </p:cNvPr>
          <p:cNvPicPr>
            <a:picLocks noChangeAspect="1"/>
          </p:cNvPicPr>
          <p:nvPr/>
        </p:nvPicPr>
        <p:blipFill>
          <a:blip r:embed="rId4"/>
          <a:stretch>
            <a:fillRect/>
          </a:stretch>
        </p:blipFill>
        <p:spPr>
          <a:xfrm>
            <a:off x="379817" y="4894794"/>
            <a:ext cx="2851591" cy="1510569"/>
          </a:xfrm>
          <a:prstGeom prst="rect">
            <a:avLst/>
          </a:prstGeom>
        </p:spPr>
      </p:pic>
      <p:pic>
        <p:nvPicPr>
          <p:cNvPr id="10" name="Picture 9">
            <a:extLst>
              <a:ext uri="{FF2B5EF4-FFF2-40B4-BE49-F238E27FC236}">
                <a16:creationId xmlns:a16="http://schemas.microsoft.com/office/drawing/2014/main" id="{CD74EFC1-659E-34B6-61DC-D33B94C6A3BC}"/>
              </a:ext>
            </a:extLst>
          </p:cNvPr>
          <p:cNvPicPr>
            <a:picLocks noChangeAspect="1"/>
          </p:cNvPicPr>
          <p:nvPr/>
        </p:nvPicPr>
        <p:blipFill>
          <a:blip r:embed="rId5"/>
          <a:stretch>
            <a:fillRect/>
          </a:stretch>
        </p:blipFill>
        <p:spPr>
          <a:xfrm>
            <a:off x="3996266" y="3206867"/>
            <a:ext cx="2795164" cy="1539954"/>
          </a:xfrm>
          <a:prstGeom prst="rect">
            <a:avLst/>
          </a:prstGeom>
        </p:spPr>
      </p:pic>
      <p:pic>
        <p:nvPicPr>
          <p:cNvPr id="11" name="Picture 10">
            <a:extLst>
              <a:ext uri="{FF2B5EF4-FFF2-40B4-BE49-F238E27FC236}">
                <a16:creationId xmlns:a16="http://schemas.microsoft.com/office/drawing/2014/main" id="{266A4107-70FF-4C52-7FD5-347F677B8A7E}"/>
              </a:ext>
            </a:extLst>
          </p:cNvPr>
          <p:cNvPicPr>
            <a:picLocks noChangeAspect="1"/>
          </p:cNvPicPr>
          <p:nvPr/>
        </p:nvPicPr>
        <p:blipFill>
          <a:blip r:embed="rId6"/>
          <a:stretch>
            <a:fillRect/>
          </a:stretch>
        </p:blipFill>
        <p:spPr>
          <a:xfrm>
            <a:off x="3996266" y="4894794"/>
            <a:ext cx="2795163" cy="1560518"/>
          </a:xfrm>
          <a:prstGeom prst="rect">
            <a:avLst/>
          </a:prstGeom>
        </p:spPr>
      </p:pic>
    </p:spTree>
    <p:extLst>
      <p:ext uri="{BB962C8B-B14F-4D97-AF65-F5344CB8AC3E}">
        <p14:creationId xmlns:p14="http://schemas.microsoft.com/office/powerpoint/2010/main" val="3620939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622F5C-0F2E-EFD4-57DC-A8757F24D4C4}"/>
              </a:ext>
            </a:extLst>
          </p:cNvPr>
          <p:cNvSpPr>
            <a:spLocks noGrp="1"/>
          </p:cNvSpPr>
          <p:nvPr>
            <p:ph type="title"/>
          </p:nvPr>
        </p:nvSpPr>
        <p:spPr/>
        <p:txBody>
          <a:bodyPr>
            <a:normAutofit fontScale="90000"/>
          </a:bodyPr>
          <a:lstStyle/>
          <a:p>
            <a:r>
              <a:rPr lang="en-US" dirty="0"/>
              <a:t>Comparison: </a:t>
            </a:r>
            <a:br>
              <a:rPr lang="en-US" dirty="0"/>
            </a:br>
            <a:r>
              <a:rPr lang="en-US" dirty="0"/>
              <a:t>Short-Term 5-year Forecast</a:t>
            </a:r>
          </a:p>
        </p:txBody>
      </p:sp>
      <p:graphicFrame>
        <p:nvGraphicFramePr>
          <p:cNvPr id="8" name="Content Placeholder 3">
            <a:extLst>
              <a:ext uri="{FF2B5EF4-FFF2-40B4-BE49-F238E27FC236}">
                <a16:creationId xmlns:a16="http://schemas.microsoft.com/office/drawing/2014/main" id="{66CF60C0-8813-DB90-D401-937D747DD368}"/>
              </a:ext>
            </a:extLst>
          </p:cNvPr>
          <p:cNvGraphicFramePr>
            <a:graphicFrameLocks noGrp="1"/>
          </p:cNvGraphicFramePr>
          <p:nvPr>
            <p:ph idx="1"/>
            <p:extLst>
              <p:ext uri="{D42A27DB-BD31-4B8C-83A1-F6EECF244321}">
                <p14:modId xmlns:p14="http://schemas.microsoft.com/office/powerpoint/2010/main" val="2666769737"/>
              </p:ext>
            </p:extLst>
          </p:nvPr>
        </p:nvGraphicFramePr>
        <p:xfrm>
          <a:off x="7733173" y="2414848"/>
          <a:ext cx="4077600" cy="4117324"/>
        </p:xfrm>
        <a:graphic>
          <a:graphicData uri="http://schemas.openxmlformats.org/drawingml/2006/table">
            <a:tbl>
              <a:tblPr firstRow="1" bandRow="1">
                <a:tableStyleId>{5C22544A-7EE6-4342-B048-85BDC9FD1C3A}</a:tableStyleId>
              </a:tblPr>
              <a:tblGrid>
                <a:gridCol w="2038800">
                  <a:extLst>
                    <a:ext uri="{9D8B030D-6E8A-4147-A177-3AD203B41FA5}">
                      <a16:colId xmlns:a16="http://schemas.microsoft.com/office/drawing/2014/main" val="1880499039"/>
                    </a:ext>
                  </a:extLst>
                </a:gridCol>
                <a:gridCol w="2038800">
                  <a:extLst>
                    <a:ext uri="{9D8B030D-6E8A-4147-A177-3AD203B41FA5}">
                      <a16:colId xmlns:a16="http://schemas.microsoft.com/office/drawing/2014/main" val="696601581"/>
                    </a:ext>
                  </a:extLst>
                </a:gridCol>
              </a:tblGrid>
              <a:tr h="564390">
                <a:tc>
                  <a:txBody>
                    <a:bodyPr/>
                    <a:lstStyle/>
                    <a:p>
                      <a:r>
                        <a:rPr lang="en-US"/>
                        <a:t>Country/Model</a:t>
                      </a:r>
                    </a:p>
                  </a:txBody>
                  <a:tcPr/>
                </a:tc>
                <a:tc>
                  <a:txBody>
                    <a:bodyPr/>
                    <a:lstStyle/>
                    <a:p>
                      <a:r>
                        <a:rPr lang="en-US" dirty="0"/>
                        <a:t>ASE </a:t>
                      </a:r>
                    </a:p>
                  </a:txBody>
                  <a:tcPr/>
                </a:tc>
                <a:extLst>
                  <a:ext uri="{0D108BD9-81ED-4DB2-BD59-A6C34878D82A}">
                    <a16:rowId xmlns:a16="http://schemas.microsoft.com/office/drawing/2014/main" val="984053266"/>
                  </a:ext>
                </a:extLst>
              </a:tr>
              <a:tr h="564390">
                <a:tc>
                  <a:txBody>
                    <a:bodyPr/>
                    <a:lstStyle/>
                    <a:p>
                      <a:pPr lvl="0">
                        <a:buNone/>
                      </a:pPr>
                      <a:r>
                        <a:rPr lang="en-US"/>
                        <a:t>Mex VAR </a:t>
                      </a:r>
                    </a:p>
                  </a:txBody>
                  <a:tcPr/>
                </a:tc>
                <a:tc>
                  <a:txBody>
                    <a:bodyPr/>
                    <a:lstStyle/>
                    <a:p>
                      <a:pPr lvl="0">
                        <a:buNone/>
                      </a:pPr>
                      <a:r>
                        <a:rPr lang="en-US" sz="1800" b="1" i="0" kern="1200" dirty="0">
                          <a:solidFill>
                            <a:srgbClr val="7030A0"/>
                          </a:solidFill>
                          <a:effectLst/>
                          <a:latin typeface="+mn-lt"/>
                          <a:ea typeface="+mn-ea"/>
                          <a:cs typeface="+mn-cs"/>
                        </a:rPr>
                        <a:t>0.002455944</a:t>
                      </a:r>
                      <a:r>
                        <a:rPr lang="en-US" sz="1800" b="0" i="0" kern="1200" dirty="0">
                          <a:solidFill>
                            <a:schemeClr val="dk1"/>
                          </a:solidFill>
                          <a:effectLst/>
                          <a:latin typeface="+mn-lt"/>
                          <a:ea typeface="+mn-ea"/>
                          <a:cs typeface="+mn-cs"/>
                        </a:rPr>
                        <a:t>​</a:t>
                      </a:r>
                      <a:endParaRPr lang="en-US" b="0" dirty="0"/>
                    </a:p>
                  </a:txBody>
                  <a:tcPr/>
                </a:tc>
                <a:extLst>
                  <a:ext uri="{0D108BD9-81ED-4DB2-BD59-A6C34878D82A}">
                    <a16:rowId xmlns:a16="http://schemas.microsoft.com/office/drawing/2014/main" val="2081160616"/>
                  </a:ext>
                </a:extLst>
              </a:tr>
              <a:tr h="564390">
                <a:tc>
                  <a:txBody>
                    <a:bodyPr/>
                    <a:lstStyle/>
                    <a:p>
                      <a:pPr lvl="0">
                        <a:buNone/>
                      </a:pPr>
                      <a:r>
                        <a:rPr lang="en-US" dirty="0"/>
                        <a:t>Mex MLP </a:t>
                      </a:r>
                    </a:p>
                  </a:txBody>
                  <a:tcPr/>
                </a:tc>
                <a:tc>
                  <a:txBody>
                    <a:bodyPr/>
                    <a:lstStyle/>
                    <a:p>
                      <a:pPr lvl="0">
                        <a:buNone/>
                      </a:pPr>
                      <a:r>
                        <a:rPr lang="en-US" sz="1800" b="0" i="0" u="none" strike="noStrike" kern="1200" noProof="0" dirty="0">
                          <a:solidFill>
                            <a:schemeClr val="dk1"/>
                          </a:solidFill>
                          <a:effectLst/>
                        </a:rPr>
                        <a:t>0.005730392</a:t>
                      </a:r>
                      <a:endParaRPr lang="en-US" dirty="0"/>
                    </a:p>
                  </a:txBody>
                  <a:tcPr/>
                </a:tc>
                <a:extLst>
                  <a:ext uri="{0D108BD9-81ED-4DB2-BD59-A6C34878D82A}">
                    <a16:rowId xmlns:a16="http://schemas.microsoft.com/office/drawing/2014/main" val="2430301997"/>
                  </a:ext>
                </a:extLst>
              </a:tr>
              <a:tr h="571997">
                <a:tc>
                  <a:txBody>
                    <a:bodyPr/>
                    <a:lstStyle/>
                    <a:p>
                      <a:pPr lvl="0">
                        <a:buNone/>
                      </a:pPr>
                      <a:r>
                        <a:rPr lang="en-US"/>
                        <a:t>Mex Ensemble</a:t>
                      </a:r>
                      <a:br>
                        <a:rPr lang="en-US"/>
                      </a:br>
                      <a:r>
                        <a:rPr lang="en-US"/>
                        <a:t>VAR &amp; MLP</a:t>
                      </a:r>
                    </a:p>
                  </a:txBody>
                  <a:tcPr/>
                </a:tc>
                <a:tc>
                  <a:txBody>
                    <a:bodyPr/>
                    <a:lstStyle/>
                    <a:p>
                      <a:pPr lvl="0" algn="l">
                        <a:lnSpc>
                          <a:spcPct val="100000"/>
                        </a:lnSpc>
                        <a:spcBef>
                          <a:spcPts val="0"/>
                        </a:spcBef>
                        <a:spcAft>
                          <a:spcPts val="0"/>
                        </a:spcAft>
                        <a:buNone/>
                      </a:pPr>
                      <a:r>
                        <a:rPr lang="en-US" sz="1800" b="0" i="0" u="none" strike="noStrike" kern="1200" noProof="0" dirty="0">
                          <a:solidFill>
                            <a:schemeClr val="tx1"/>
                          </a:solidFill>
                          <a:effectLst/>
                        </a:rPr>
                        <a:t>0.004415432</a:t>
                      </a:r>
                    </a:p>
                    <a:p>
                      <a:pPr lvl="0">
                        <a:buNone/>
                      </a:pPr>
                      <a:endParaRPr lang="en-US" sz="1800" b="0" i="0" kern="1200" dirty="0">
                        <a:solidFill>
                          <a:schemeClr val="dk1"/>
                        </a:solidFill>
                        <a:effectLst/>
                        <a:latin typeface="+mn-lt"/>
                        <a:ea typeface="+mn-ea"/>
                        <a:cs typeface="+mn-cs"/>
                      </a:endParaRPr>
                    </a:p>
                  </a:txBody>
                  <a:tcPr/>
                </a:tc>
                <a:extLst>
                  <a:ext uri="{0D108BD9-81ED-4DB2-BD59-A6C34878D82A}">
                    <a16:rowId xmlns:a16="http://schemas.microsoft.com/office/drawing/2014/main" val="1996360976"/>
                  </a:ext>
                </a:extLst>
              </a:tr>
              <a:tr h="571997">
                <a:tc>
                  <a:txBody>
                    <a:bodyPr/>
                    <a:lstStyle/>
                    <a:p>
                      <a:r>
                        <a:rPr lang="en-US" dirty="0"/>
                        <a:t>US VAR</a:t>
                      </a:r>
                    </a:p>
                  </a:txBody>
                  <a:tcPr/>
                </a:tc>
                <a:tc>
                  <a:txBody>
                    <a:bodyPr/>
                    <a:lstStyle/>
                    <a:p>
                      <a:pPr lvl="0">
                        <a:buNone/>
                      </a:pPr>
                      <a:r>
                        <a:rPr lang="en-US" sz="1800" b="0" i="0" kern="1200" dirty="0">
                          <a:solidFill>
                            <a:schemeClr val="dk1"/>
                          </a:solidFill>
                          <a:effectLst/>
                          <a:latin typeface="+mn-lt"/>
                          <a:ea typeface="+mn-ea"/>
                          <a:cs typeface="+mn-cs"/>
                        </a:rPr>
                        <a:t>0.4878381​</a:t>
                      </a:r>
                      <a:endParaRPr lang="en-US" b="0" dirty="0"/>
                    </a:p>
                  </a:txBody>
                  <a:tcPr/>
                </a:tc>
                <a:extLst>
                  <a:ext uri="{0D108BD9-81ED-4DB2-BD59-A6C34878D82A}">
                    <a16:rowId xmlns:a16="http://schemas.microsoft.com/office/drawing/2014/main" val="2578406335"/>
                  </a:ext>
                </a:extLst>
              </a:tr>
              <a:tr h="571997">
                <a:tc>
                  <a:txBody>
                    <a:bodyPr/>
                    <a:lstStyle/>
                    <a:p>
                      <a:r>
                        <a:rPr lang="en-US" dirty="0"/>
                        <a:t>US MLP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noProof="0" dirty="0">
                          <a:solidFill>
                            <a:schemeClr val="tx1"/>
                          </a:solidFill>
                          <a:latin typeface="+mn-lt"/>
                        </a:rPr>
                        <a:t>0.4465622</a:t>
                      </a:r>
                      <a:r>
                        <a:rPr lang="en-US" sz="1800" b="0" i="0" kern="1200" dirty="0">
                          <a:solidFill>
                            <a:schemeClr val="dk1"/>
                          </a:solidFill>
                          <a:effectLst/>
                          <a:latin typeface="+mn-lt"/>
                          <a:ea typeface="+mn-ea"/>
                          <a:cs typeface="+mn-cs"/>
                        </a:rPr>
                        <a:t>​</a:t>
                      </a:r>
                      <a:endParaRPr lang="en-US" b="0" dirty="0">
                        <a:solidFill>
                          <a:srgbClr val="0070C0"/>
                        </a:solidFill>
                      </a:endParaRPr>
                    </a:p>
                  </a:txBody>
                  <a:tcPr/>
                </a:tc>
                <a:extLst>
                  <a:ext uri="{0D108BD9-81ED-4DB2-BD59-A6C34878D82A}">
                    <a16:rowId xmlns:a16="http://schemas.microsoft.com/office/drawing/2014/main" val="2981825847"/>
                  </a:ext>
                </a:extLst>
              </a:tr>
              <a:tr h="571997">
                <a:tc>
                  <a:txBody>
                    <a:bodyPr/>
                    <a:lstStyle/>
                    <a:p>
                      <a:pPr lvl="0" algn="l">
                        <a:lnSpc>
                          <a:spcPct val="100000"/>
                        </a:lnSpc>
                        <a:spcBef>
                          <a:spcPts val="0"/>
                        </a:spcBef>
                        <a:spcAft>
                          <a:spcPts val="0"/>
                        </a:spcAft>
                        <a:buNone/>
                      </a:pPr>
                      <a:r>
                        <a:rPr lang="en-US" sz="1800" b="0" i="0" u="none" strike="noStrike" noProof="0">
                          <a:solidFill>
                            <a:srgbClr val="000000"/>
                          </a:solidFill>
                          <a:latin typeface="Avenir Next LT Pro"/>
                        </a:rPr>
                        <a:t>US Ensemble</a:t>
                      </a:r>
                      <a:br>
                        <a:rPr lang="en-US" sz="1800" b="0" i="0" u="none" strike="noStrike" noProof="0">
                          <a:solidFill>
                            <a:srgbClr val="000000"/>
                          </a:solidFill>
                          <a:latin typeface="Avenir Next LT Pro"/>
                        </a:rPr>
                      </a:br>
                      <a:r>
                        <a:rPr lang="en-US" sz="1800" b="0" i="0" u="none" strike="noStrike" noProof="0">
                          <a:solidFill>
                            <a:srgbClr val="000000"/>
                          </a:solidFill>
                          <a:latin typeface="Avenir Next LT Pro"/>
                        </a:rPr>
                        <a:t>VAR &amp; MLP</a:t>
                      </a:r>
                    </a:p>
                  </a:txBody>
                  <a:tcPr/>
                </a:tc>
                <a:tc>
                  <a:txBody>
                    <a:bodyPr/>
                    <a:lstStyle/>
                    <a:p>
                      <a:pPr lvl="0">
                        <a:buNone/>
                      </a:pPr>
                      <a:r>
                        <a:rPr lang="en-US" sz="1800" b="1" i="0" u="none" strike="noStrike" kern="1200" noProof="0" dirty="0">
                          <a:solidFill>
                            <a:srgbClr val="7030A0"/>
                          </a:solidFill>
                          <a:effectLst/>
                        </a:rPr>
                        <a:t>0.4065556</a:t>
                      </a:r>
                      <a:endParaRPr lang="en-US" b="1" dirty="0">
                        <a:solidFill>
                          <a:srgbClr val="7030A0"/>
                        </a:solidFill>
                      </a:endParaRPr>
                    </a:p>
                  </a:txBody>
                  <a:tcPr/>
                </a:tc>
                <a:extLst>
                  <a:ext uri="{0D108BD9-81ED-4DB2-BD59-A6C34878D82A}">
                    <a16:rowId xmlns:a16="http://schemas.microsoft.com/office/drawing/2014/main" val="746129871"/>
                  </a:ext>
                </a:extLst>
              </a:tr>
            </a:tbl>
          </a:graphicData>
        </a:graphic>
      </p:graphicFrame>
      <p:cxnSp>
        <p:nvCxnSpPr>
          <p:cNvPr id="4" name="Straight Connector 3">
            <a:extLst>
              <a:ext uri="{FF2B5EF4-FFF2-40B4-BE49-F238E27FC236}">
                <a16:creationId xmlns:a16="http://schemas.microsoft.com/office/drawing/2014/main" id="{E8356AB5-3FCD-D546-A7A8-C6B4026CB716}"/>
              </a:ext>
            </a:extLst>
          </p:cNvPr>
          <p:cNvCxnSpPr/>
          <p:nvPr/>
        </p:nvCxnSpPr>
        <p:spPr>
          <a:xfrm>
            <a:off x="3596681" y="2581831"/>
            <a:ext cx="0" cy="3992566"/>
          </a:xfrm>
          <a:prstGeom prst="line">
            <a:avLst/>
          </a:prstGeom>
        </p:spPr>
        <p:style>
          <a:lnRef idx="1">
            <a:schemeClr val="accent1"/>
          </a:lnRef>
          <a:fillRef idx="0">
            <a:schemeClr val="accent1"/>
          </a:fillRef>
          <a:effectRef idx="0">
            <a:schemeClr val="accent1"/>
          </a:effectRef>
          <a:fontRef idx="minor">
            <a:schemeClr val="tx1"/>
          </a:fontRef>
        </p:style>
      </p:cxnSp>
      <p:pic>
        <p:nvPicPr>
          <p:cNvPr id="10" name="Picture 9" descr="A graph with a line and a red line&#10;&#10;Description automatically generated">
            <a:extLst>
              <a:ext uri="{FF2B5EF4-FFF2-40B4-BE49-F238E27FC236}">
                <a16:creationId xmlns:a16="http://schemas.microsoft.com/office/drawing/2014/main" id="{7BD3FD73-3996-D552-9CB2-75AF06E32F6C}"/>
              </a:ext>
            </a:extLst>
          </p:cNvPr>
          <p:cNvPicPr>
            <a:picLocks noChangeAspect="1"/>
          </p:cNvPicPr>
          <p:nvPr/>
        </p:nvPicPr>
        <p:blipFill rotWithShape="1">
          <a:blip r:embed="rId3"/>
          <a:srcRect l="54" t="8031" r="-243" b="-5432"/>
          <a:stretch/>
        </p:blipFill>
        <p:spPr>
          <a:xfrm>
            <a:off x="-1814" y="3610908"/>
            <a:ext cx="3356212" cy="2018762"/>
          </a:xfrm>
          <a:prstGeom prst="rect">
            <a:avLst/>
          </a:prstGeom>
        </p:spPr>
      </p:pic>
      <p:pic>
        <p:nvPicPr>
          <p:cNvPr id="11" name="Picture 10" descr="A graph with different colored lines&#10;&#10;Description automatically generated">
            <a:extLst>
              <a:ext uri="{FF2B5EF4-FFF2-40B4-BE49-F238E27FC236}">
                <a16:creationId xmlns:a16="http://schemas.microsoft.com/office/drawing/2014/main" id="{CEF2EB72-5B9C-3157-0F77-B56CCC8365F3}"/>
              </a:ext>
            </a:extLst>
          </p:cNvPr>
          <p:cNvPicPr>
            <a:picLocks noChangeAspect="1"/>
          </p:cNvPicPr>
          <p:nvPr/>
        </p:nvPicPr>
        <p:blipFill rotWithShape="1">
          <a:blip r:embed="rId4"/>
          <a:srcRect t="9349"/>
          <a:stretch/>
        </p:blipFill>
        <p:spPr>
          <a:xfrm>
            <a:off x="3828143" y="3646143"/>
            <a:ext cx="3346994" cy="1860447"/>
          </a:xfrm>
          <a:prstGeom prst="rect">
            <a:avLst/>
          </a:prstGeom>
        </p:spPr>
      </p:pic>
      <p:sp>
        <p:nvSpPr>
          <p:cNvPr id="5" name="TextBox 4">
            <a:extLst>
              <a:ext uri="{FF2B5EF4-FFF2-40B4-BE49-F238E27FC236}">
                <a16:creationId xmlns:a16="http://schemas.microsoft.com/office/drawing/2014/main" id="{C7CA8D17-FF58-77B6-51AC-65BD6FCF8A50}"/>
              </a:ext>
            </a:extLst>
          </p:cNvPr>
          <p:cNvSpPr txBox="1"/>
          <p:nvPr/>
        </p:nvSpPr>
        <p:spPr>
          <a:xfrm>
            <a:off x="1264594" y="3234445"/>
            <a:ext cx="130512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Mexico</a:t>
            </a:r>
          </a:p>
        </p:txBody>
      </p:sp>
      <p:sp>
        <p:nvSpPr>
          <p:cNvPr id="6" name="TextBox 5">
            <a:extLst>
              <a:ext uri="{FF2B5EF4-FFF2-40B4-BE49-F238E27FC236}">
                <a16:creationId xmlns:a16="http://schemas.microsoft.com/office/drawing/2014/main" id="{29AD8BB8-6B3D-F168-82AD-DADB7AE487BF}"/>
              </a:ext>
            </a:extLst>
          </p:cNvPr>
          <p:cNvSpPr txBox="1"/>
          <p:nvPr/>
        </p:nvSpPr>
        <p:spPr>
          <a:xfrm>
            <a:off x="4839508" y="3274977"/>
            <a:ext cx="19050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United States</a:t>
            </a:r>
          </a:p>
        </p:txBody>
      </p:sp>
    </p:spTree>
    <p:extLst>
      <p:ext uri="{BB962C8B-B14F-4D97-AF65-F5344CB8AC3E}">
        <p14:creationId xmlns:p14="http://schemas.microsoft.com/office/powerpoint/2010/main" val="24993935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622F5C-0F2E-EFD4-57DC-A8757F24D4C4}"/>
              </a:ext>
            </a:extLst>
          </p:cNvPr>
          <p:cNvSpPr>
            <a:spLocks noGrp="1"/>
          </p:cNvSpPr>
          <p:nvPr>
            <p:ph type="title"/>
          </p:nvPr>
        </p:nvSpPr>
        <p:spPr>
          <a:xfrm>
            <a:off x="484551" y="365125"/>
            <a:ext cx="11147467" cy="1687513"/>
          </a:xfrm>
        </p:spPr>
        <p:txBody>
          <a:bodyPr>
            <a:normAutofit fontScale="90000"/>
          </a:bodyPr>
          <a:lstStyle/>
          <a:p>
            <a:r>
              <a:rPr lang="en-US" dirty="0"/>
              <a:t>Comparison: </a:t>
            </a:r>
            <a:br>
              <a:rPr lang="en-US" dirty="0"/>
            </a:br>
            <a:r>
              <a:rPr lang="en-US" dirty="0"/>
              <a:t>Long-Term 10-year Forecast Summary </a:t>
            </a:r>
          </a:p>
        </p:txBody>
      </p:sp>
      <p:graphicFrame>
        <p:nvGraphicFramePr>
          <p:cNvPr id="6" name="Content Placeholder 3">
            <a:extLst>
              <a:ext uri="{FF2B5EF4-FFF2-40B4-BE49-F238E27FC236}">
                <a16:creationId xmlns:a16="http://schemas.microsoft.com/office/drawing/2014/main" id="{24580C5C-0182-A3AC-B716-BCD0BA257B96}"/>
              </a:ext>
            </a:extLst>
          </p:cNvPr>
          <p:cNvGraphicFramePr>
            <a:graphicFrameLocks/>
          </p:cNvGraphicFramePr>
          <p:nvPr>
            <p:extLst>
              <p:ext uri="{D42A27DB-BD31-4B8C-83A1-F6EECF244321}">
                <p14:modId xmlns:p14="http://schemas.microsoft.com/office/powerpoint/2010/main" val="2770839530"/>
              </p:ext>
            </p:extLst>
          </p:nvPr>
        </p:nvGraphicFramePr>
        <p:xfrm>
          <a:off x="7557819" y="2482205"/>
          <a:ext cx="4077600" cy="4102110"/>
        </p:xfrm>
        <a:graphic>
          <a:graphicData uri="http://schemas.openxmlformats.org/drawingml/2006/table">
            <a:tbl>
              <a:tblPr firstRow="1" bandRow="1">
                <a:tableStyleId>{5C22544A-7EE6-4342-B048-85BDC9FD1C3A}</a:tableStyleId>
              </a:tblPr>
              <a:tblGrid>
                <a:gridCol w="2038800">
                  <a:extLst>
                    <a:ext uri="{9D8B030D-6E8A-4147-A177-3AD203B41FA5}">
                      <a16:colId xmlns:a16="http://schemas.microsoft.com/office/drawing/2014/main" val="1880499039"/>
                    </a:ext>
                  </a:extLst>
                </a:gridCol>
                <a:gridCol w="2038800">
                  <a:extLst>
                    <a:ext uri="{9D8B030D-6E8A-4147-A177-3AD203B41FA5}">
                      <a16:colId xmlns:a16="http://schemas.microsoft.com/office/drawing/2014/main" val="696601581"/>
                    </a:ext>
                  </a:extLst>
                </a:gridCol>
              </a:tblGrid>
              <a:tr h="564390">
                <a:tc>
                  <a:txBody>
                    <a:bodyPr/>
                    <a:lstStyle/>
                    <a:p>
                      <a:r>
                        <a:rPr lang="en-US"/>
                        <a:t>Country/Model</a:t>
                      </a:r>
                    </a:p>
                  </a:txBody>
                  <a:tcPr/>
                </a:tc>
                <a:tc>
                  <a:txBody>
                    <a:bodyPr/>
                    <a:lstStyle/>
                    <a:p>
                      <a:r>
                        <a:rPr lang="en-US" dirty="0"/>
                        <a:t>ASE </a:t>
                      </a:r>
                    </a:p>
                  </a:txBody>
                  <a:tcPr/>
                </a:tc>
                <a:extLst>
                  <a:ext uri="{0D108BD9-81ED-4DB2-BD59-A6C34878D82A}">
                    <a16:rowId xmlns:a16="http://schemas.microsoft.com/office/drawing/2014/main" val="984053266"/>
                  </a:ext>
                </a:extLst>
              </a:tr>
              <a:tr h="564390">
                <a:tc>
                  <a:txBody>
                    <a:bodyPr/>
                    <a:lstStyle/>
                    <a:p>
                      <a:pPr lvl="0">
                        <a:buNone/>
                      </a:pPr>
                      <a:r>
                        <a:rPr lang="en-US" dirty="0"/>
                        <a:t>Mex VAR </a:t>
                      </a:r>
                    </a:p>
                  </a:txBody>
                  <a:tcPr/>
                </a:tc>
                <a:tc>
                  <a:txBody>
                    <a:bodyPr/>
                    <a:lstStyle/>
                    <a:p>
                      <a:pPr lvl="0">
                        <a:buNone/>
                      </a:pPr>
                      <a:r>
                        <a:rPr lang="en-US" sz="1800" b="0" i="0" kern="1200" dirty="0">
                          <a:solidFill>
                            <a:schemeClr val="dk1"/>
                          </a:solidFill>
                          <a:effectLst/>
                          <a:latin typeface="+mn-lt"/>
                          <a:ea typeface="+mn-ea"/>
                          <a:cs typeface="+mn-cs"/>
                        </a:rPr>
                        <a:t>​</a:t>
                      </a:r>
                      <a:r>
                        <a:rPr lang="en-US" b="0" dirty="0">
                          <a:solidFill>
                            <a:schemeClr val="tx1"/>
                          </a:solidFill>
                        </a:rPr>
                        <a:t>0.02099135</a:t>
                      </a:r>
                    </a:p>
                  </a:txBody>
                  <a:tcPr/>
                </a:tc>
                <a:extLst>
                  <a:ext uri="{0D108BD9-81ED-4DB2-BD59-A6C34878D82A}">
                    <a16:rowId xmlns:a16="http://schemas.microsoft.com/office/drawing/2014/main" val="117163995"/>
                  </a:ext>
                </a:extLst>
              </a:tr>
              <a:tr h="564390">
                <a:tc>
                  <a:txBody>
                    <a:bodyPr/>
                    <a:lstStyle/>
                    <a:p>
                      <a:pPr lvl="0">
                        <a:buNone/>
                      </a:pPr>
                      <a:r>
                        <a:rPr lang="en-US"/>
                        <a:t>Mex MLP </a:t>
                      </a:r>
                    </a:p>
                  </a:txBody>
                  <a:tcPr/>
                </a:tc>
                <a:tc>
                  <a:txBody>
                    <a:bodyPr/>
                    <a:lstStyle/>
                    <a:p>
                      <a:pPr lvl="0">
                        <a:buNone/>
                      </a:pPr>
                      <a:r>
                        <a:rPr lang="en-US" sz="1800" b="0" i="0" u="none" strike="noStrike" noProof="0">
                          <a:solidFill>
                            <a:schemeClr val="tx1"/>
                          </a:solidFill>
                          <a:latin typeface="+mn-lt"/>
                        </a:rPr>
                        <a:t>0.02526074</a:t>
                      </a:r>
                      <a:r>
                        <a:rPr lang="en-US" sz="1800" b="0" i="0" kern="1200">
                          <a:solidFill>
                            <a:schemeClr val="dk1"/>
                          </a:solidFill>
                          <a:effectLst/>
                          <a:latin typeface="+mn-lt"/>
                          <a:ea typeface="+mn-ea"/>
                          <a:cs typeface="+mn-cs"/>
                        </a:rPr>
                        <a:t>​</a:t>
                      </a:r>
                      <a:endParaRPr lang="en-US" b="0"/>
                    </a:p>
                  </a:txBody>
                  <a:tcPr/>
                </a:tc>
                <a:extLst>
                  <a:ext uri="{0D108BD9-81ED-4DB2-BD59-A6C34878D82A}">
                    <a16:rowId xmlns:a16="http://schemas.microsoft.com/office/drawing/2014/main" val="3721944181"/>
                  </a:ext>
                </a:extLst>
              </a:tr>
              <a:tr h="564390">
                <a:tc>
                  <a:txBody>
                    <a:bodyPr/>
                    <a:lstStyle/>
                    <a:p>
                      <a:pPr lvl="0">
                        <a:buNone/>
                      </a:pPr>
                      <a:r>
                        <a:rPr lang="en-US"/>
                        <a:t>Mex Ensemble</a:t>
                      </a:r>
                      <a:br>
                        <a:rPr lang="en-US"/>
                      </a:br>
                      <a:r>
                        <a:rPr lang="en-US"/>
                        <a:t>VAR &amp; MLP</a:t>
                      </a:r>
                    </a:p>
                  </a:txBody>
                  <a:tcPr/>
                </a:tc>
                <a:tc>
                  <a:txBody>
                    <a:bodyPr/>
                    <a:lstStyle/>
                    <a:p>
                      <a:pPr lvl="0" algn="l">
                        <a:lnSpc>
                          <a:spcPct val="100000"/>
                        </a:lnSpc>
                        <a:spcBef>
                          <a:spcPts val="0"/>
                        </a:spcBef>
                        <a:spcAft>
                          <a:spcPts val="0"/>
                        </a:spcAft>
                        <a:buNone/>
                      </a:pPr>
                      <a:r>
                        <a:rPr lang="en-US" sz="1800" b="1" i="0" u="none" strike="noStrike" kern="1200" noProof="0" dirty="0">
                          <a:solidFill>
                            <a:srgbClr val="7030A0"/>
                          </a:solidFill>
                          <a:effectLst/>
                        </a:rPr>
                        <a:t>0.001717489</a:t>
                      </a:r>
                      <a:endParaRPr lang="en-US" sz="1800" b="0" i="0" u="none" strike="noStrike" kern="1200" noProof="0" dirty="0">
                        <a:solidFill>
                          <a:srgbClr val="000000"/>
                        </a:solidFill>
                        <a:effectLst/>
                      </a:endParaRPr>
                    </a:p>
                  </a:txBody>
                  <a:tcPr/>
                </a:tc>
                <a:extLst>
                  <a:ext uri="{0D108BD9-81ED-4DB2-BD59-A6C34878D82A}">
                    <a16:rowId xmlns:a16="http://schemas.microsoft.com/office/drawing/2014/main" val="868799123"/>
                  </a:ext>
                </a:extLst>
              </a:tr>
              <a:tr h="564390">
                <a:tc>
                  <a:txBody>
                    <a:bodyPr/>
                    <a:lstStyle/>
                    <a:p>
                      <a:r>
                        <a:rPr lang="en-US"/>
                        <a:t>US VAR</a:t>
                      </a:r>
                    </a:p>
                  </a:txBody>
                  <a:tcPr/>
                </a:tc>
                <a:tc>
                  <a:txBody>
                    <a:bodyPr/>
                    <a:lstStyle/>
                    <a:p>
                      <a:pPr lvl="0">
                        <a:buNone/>
                      </a:pPr>
                      <a:r>
                        <a:rPr lang="en-US" sz="1800" b="0" i="0" kern="1200">
                          <a:solidFill>
                            <a:schemeClr val="dk1"/>
                          </a:solidFill>
                          <a:effectLst/>
                          <a:latin typeface="+mn-lt"/>
                          <a:ea typeface="+mn-ea"/>
                          <a:cs typeface="+mn-cs"/>
                        </a:rPr>
                        <a:t>0.7036564​</a:t>
                      </a:r>
                      <a:endParaRPr lang="en-US" b="0"/>
                    </a:p>
                  </a:txBody>
                  <a:tcPr/>
                </a:tc>
                <a:extLst>
                  <a:ext uri="{0D108BD9-81ED-4DB2-BD59-A6C34878D82A}">
                    <a16:rowId xmlns:a16="http://schemas.microsoft.com/office/drawing/2014/main" val="502582126"/>
                  </a:ext>
                </a:extLst>
              </a:tr>
              <a:tr h="564390">
                <a:tc>
                  <a:txBody>
                    <a:bodyPr/>
                    <a:lstStyle/>
                    <a:p>
                      <a:r>
                        <a:rPr lang="en-US" dirty="0"/>
                        <a:t>US MLP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i="0" u="none" strike="noStrike" noProof="0">
                          <a:solidFill>
                            <a:srgbClr val="7030A0"/>
                          </a:solidFill>
                          <a:latin typeface="+mn-lt"/>
                        </a:rPr>
                        <a:t>0.07298946</a:t>
                      </a:r>
                      <a:endParaRPr lang="en-US" b="1">
                        <a:solidFill>
                          <a:srgbClr val="7030A0"/>
                        </a:solidFill>
                      </a:endParaRPr>
                    </a:p>
                  </a:txBody>
                  <a:tcPr/>
                </a:tc>
                <a:extLst>
                  <a:ext uri="{0D108BD9-81ED-4DB2-BD59-A6C34878D82A}">
                    <a16:rowId xmlns:a16="http://schemas.microsoft.com/office/drawing/2014/main" val="1568155843"/>
                  </a:ext>
                </a:extLst>
              </a:tr>
              <a:tr h="571997">
                <a:tc>
                  <a:txBody>
                    <a:bodyPr/>
                    <a:lstStyle/>
                    <a:p>
                      <a:pPr lvl="0" algn="l">
                        <a:lnSpc>
                          <a:spcPct val="100000"/>
                        </a:lnSpc>
                        <a:spcBef>
                          <a:spcPts val="0"/>
                        </a:spcBef>
                        <a:spcAft>
                          <a:spcPts val="0"/>
                        </a:spcAft>
                        <a:buNone/>
                      </a:pPr>
                      <a:r>
                        <a:rPr lang="en-US" sz="1800" b="0" i="0" u="none" strike="noStrike" noProof="0">
                          <a:solidFill>
                            <a:srgbClr val="000000"/>
                          </a:solidFill>
                          <a:latin typeface="Avenir Next LT Pro"/>
                        </a:rPr>
                        <a:t>US Ensemble</a:t>
                      </a:r>
                      <a:br>
                        <a:rPr lang="en-US" sz="1800" b="0" i="0" u="none" strike="noStrike" noProof="0">
                          <a:solidFill>
                            <a:srgbClr val="000000"/>
                          </a:solidFill>
                          <a:latin typeface="Avenir Next LT Pro"/>
                        </a:rPr>
                      </a:br>
                      <a:r>
                        <a:rPr lang="en-US" sz="1800" b="0" i="0" u="none" strike="noStrike" noProof="0">
                          <a:solidFill>
                            <a:srgbClr val="000000"/>
                          </a:solidFill>
                          <a:latin typeface="Avenir Next LT Pro"/>
                        </a:rPr>
                        <a:t>VAR &amp; MLP</a:t>
                      </a:r>
                    </a:p>
                  </a:txBody>
                  <a:tcPr/>
                </a:tc>
                <a:tc>
                  <a:txBody>
                    <a:bodyPr/>
                    <a:lstStyle/>
                    <a:p>
                      <a:pPr lvl="0">
                        <a:buNone/>
                      </a:pPr>
                      <a:r>
                        <a:rPr lang="en-US" sz="1800" b="0" i="0" u="none" strike="noStrike" kern="1200" noProof="0" dirty="0">
                          <a:solidFill>
                            <a:schemeClr val="tx1"/>
                          </a:solidFill>
                          <a:effectLst/>
                        </a:rPr>
                        <a:t>0.2510273</a:t>
                      </a:r>
                      <a:endParaRPr lang="en-US" b="0" dirty="0">
                        <a:solidFill>
                          <a:schemeClr val="tx1"/>
                        </a:solidFill>
                      </a:endParaRPr>
                    </a:p>
                  </a:txBody>
                  <a:tcPr/>
                </a:tc>
                <a:extLst>
                  <a:ext uri="{0D108BD9-81ED-4DB2-BD59-A6C34878D82A}">
                    <a16:rowId xmlns:a16="http://schemas.microsoft.com/office/drawing/2014/main" val="2247690329"/>
                  </a:ext>
                </a:extLst>
              </a:tr>
            </a:tbl>
          </a:graphicData>
        </a:graphic>
      </p:graphicFrame>
      <p:cxnSp>
        <p:nvCxnSpPr>
          <p:cNvPr id="5" name="Straight Connector 4">
            <a:extLst>
              <a:ext uri="{FF2B5EF4-FFF2-40B4-BE49-F238E27FC236}">
                <a16:creationId xmlns:a16="http://schemas.microsoft.com/office/drawing/2014/main" id="{F23B0E0E-CEAE-5808-12AF-BA5F8D5C960F}"/>
              </a:ext>
            </a:extLst>
          </p:cNvPr>
          <p:cNvCxnSpPr/>
          <p:nvPr/>
        </p:nvCxnSpPr>
        <p:spPr>
          <a:xfrm>
            <a:off x="3545881" y="2561511"/>
            <a:ext cx="0" cy="3992566"/>
          </a:xfrm>
          <a:prstGeom prst="line">
            <a:avLst/>
          </a:prstGeom>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216A0333-B06A-399D-B0DF-751B9A27A2D0}"/>
              </a:ext>
            </a:extLst>
          </p:cNvPr>
          <p:cNvPicPr>
            <a:picLocks noChangeAspect="1"/>
          </p:cNvPicPr>
          <p:nvPr/>
        </p:nvPicPr>
        <p:blipFill rotWithShape="1">
          <a:blip r:embed="rId3"/>
          <a:srcRect t="11446" b="417"/>
          <a:stretch/>
        </p:blipFill>
        <p:spPr>
          <a:xfrm>
            <a:off x="145600" y="3870122"/>
            <a:ext cx="3193680" cy="1710364"/>
          </a:xfrm>
          <a:prstGeom prst="rect">
            <a:avLst/>
          </a:prstGeom>
        </p:spPr>
      </p:pic>
      <p:pic>
        <p:nvPicPr>
          <p:cNvPr id="8" name="Picture 7" descr="A graph of different colored lines&#10;&#10;Description automatically generated">
            <a:extLst>
              <a:ext uri="{FF2B5EF4-FFF2-40B4-BE49-F238E27FC236}">
                <a16:creationId xmlns:a16="http://schemas.microsoft.com/office/drawing/2014/main" id="{BEE577A0-2F9F-FF9E-C3C7-3A1D6278C758}"/>
              </a:ext>
            </a:extLst>
          </p:cNvPr>
          <p:cNvPicPr>
            <a:picLocks noChangeAspect="1"/>
          </p:cNvPicPr>
          <p:nvPr/>
        </p:nvPicPr>
        <p:blipFill rotWithShape="1">
          <a:blip r:embed="rId4"/>
          <a:srcRect t="10706" r="253" b="107"/>
          <a:stretch/>
        </p:blipFill>
        <p:spPr>
          <a:xfrm>
            <a:off x="3751056" y="3873446"/>
            <a:ext cx="3198433" cy="1712610"/>
          </a:xfrm>
          <a:prstGeom prst="rect">
            <a:avLst/>
          </a:prstGeom>
        </p:spPr>
      </p:pic>
      <p:sp>
        <p:nvSpPr>
          <p:cNvPr id="4" name="TextBox 3">
            <a:extLst>
              <a:ext uri="{FF2B5EF4-FFF2-40B4-BE49-F238E27FC236}">
                <a16:creationId xmlns:a16="http://schemas.microsoft.com/office/drawing/2014/main" id="{16E16069-13BB-FD3E-F7C1-33960C7D1C9A}"/>
              </a:ext>
            </a:extLst>
          </p:cNvPr>
          <p:cNvSpPr txBox="1"/>
          <p:nvPr/>
        </p:nvSpPr>
        <p:spPr>
          <a:xfrm>
            <a:off x="1264594" y="3234445"/>
            <a:ext cx="130512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Mexico</a:t>
            </a:r>
          </a:p>
        </p:txBody>
      </p:sp>
      <p:sp>
        <p:nvSpPr>
          <p:cNvPr id="10" name="TextBox 9">
            <a:extLst>
              <a:ext uri="{FF2B5EF4-FFF2-40B4-BE49-F238E27FC236}">
                <a16:creationId xmlns:a16="http://schemas.microsoft.com/office/drawing/2014/main" id="{A661FE6F-5EA9-DAE7-F00F-1F279012525E}"/>
              </a:ext>
            </a:extLst>
          </p:cNvPr>
          <p:cNvSpPr txBox="1"/>
          <p:nvPr/>
        </p:nvSpPr>
        <p:spPr>
          <a:xfrm>
            <a:off x="4839508" y="3274977"/>
            <a:ext cx="19050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United States</a:t>
            </a:r>
          </a:p>
        </p:txBody>
      </p:sp>
    </p:spTree>
    <p:extLst>
      <p:ext uri="{BB962C8B-B14F-4D97-AF65-F5344CB8AC3E}">
        <p14:creationId xmlns:p14="http://schemas.microsoft.com/office/powerpoint/2010/main" val="46458263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EE300B-BB09-A534-74CD-75558BE56DF8}"/>
              </a:ext>
            </a:extLst>
          </p:cNvPr>
          <p:cNvSpPr>
            <a:spLocks noGrp="1"/>
          </p:cNvSpPr>
          <p:nvPr>
            <p:ph type="title"/>
          </p:nvPr>
        </p:nvSpPr>
        <p:spPr/>
        <p:txBody>
          <a:bodyPr/>
          <a:lstStyle/>
          <a:p>
            <a:r>
              <a:rPr lang="en-US"/>
              <a:t>Submit Questions to:  </a:t>
            </a:r>
          </a:p>
        </p:txBody>
      </p:sp>
      <p:sp>
        <p:nvSpPr>
          <p:cNvPr id="3" name="Content Placeholder 2">
            <a:extLst>
              <a:ext uri="{FF2B5EF4-FFF2-40B4-BE49-F238E27FC236}">
                <a16:creationId xmlns:a16="http://schemas.microsoft.com/office/drawing/2014/main" id="{CED83DC3-2EBE-D339-2C6F-BE1E9778DFFE}"/>
              </a:ext>
            </a:extLst>
          </p:cNvPr>
          <p:cNvSpPr>
            <a:spLocks noGrp="1"/>
          </p:cNvSpPr>
          <p:nvPr>
            <p:ph idx="1"/>
          </p:nvPr>
        </p:nvSpPr>
        <p:spPr/>
        <p:txBody>
          <a:bodyPr anchor="ctr"/>
          <a:lstStyle/>
          <a:p>
            <a:pPr algn="ctr"/>
            <a:r>
              <a:rPr lang="en-US">
                <a:hlinkClick r:id="rId3"/>
              </a:rPr>
              <a:t>tcabaza@smu.edu</a:t>
            </a:r>
            <a:endParaRPr lang="en-US"/>
          </a:p>
          <a:p>
            <a:pPr algn="ctr"/>
            <a:r>
              <a:rPr lang="en-US">
                <a:hlinkClick r:id="rId4"/>
              </a:rPr>
              <a:t>rkarthikeyan@mail.smu.edu</a:t>
            </a:r>
            <a:endParaRPr lang="en-US"/>
          </a:p>
          <a:p>
            <a:endParaRPr lang="en-US"/>
          </a:p>
          <a:p>
            <a:endParaRPr lang="en-US"/>
          </a:p>
        </p:txBody>
      </p:sp>
    </p:spTree>
    <p:extLst>
      <p:ext uri="{BB962C8B-B14F-4D97-AF65-F5344CB8AC3E}">
        <p14:creationId xmlns:p14="http://schemas.microsoft.com/office/powerpoint/2010/main" val="7562155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5B023D-9D84-1A28-922D-A47C7846519B}"/>
              </a:ext>
            </a:extLst>
          </p:cNvPr>
          <p:cNvSpPr>
            <a:spLocks noGrp="1"/>
          </p:cNvSpPr>
          <p:nvPr>
            <p:ph type="title"/>
          </p:nvPr>
        </p:nvSpPr>
        <p:spPr/>
        <p:txBody>
          <a:bodyPr>
            <a:normAutofit fontScale="90000"/>
          </a:bodyPr>
          <a:lstStyle/>
          <a:p>
            <a:r>
              <a:rPr lang="en-US"/>
              <a:t>Plotting Realizations of Life Expectancy, GDP, and Population</a:t>
            </a:r>
          </a:p>
        </p:txBody>
      </p:sp>
      <p:sp>
        <p:nvSpPr>
          <p:cNvPr id="3" name="Content Placeholder 2">
            <a:extLst>
              <a:ext uri="{FF2B5EF4-FFF2-40B4-BE49-F238E27FC236}">
                <a16:creationId xmlns:a16="http://schemas.microsoft.com/office/drawing/2014/main" id="{54B23669-4E30-4C72-7584-AF79728F2659}"/>
              </a:ext>
            </a:extLst>
          </p:cNvPr>
          <p:cNvSpPr>
            <a:spLocks noGrp="1"/>
          </p:cNvSpPr>
          <p:nvPr>
            <p:ph idx="1"/>
          </p:nvPr>
        </p:nvSpPr>
        <p:spPr>
          <a:xfrm>
            <a:off x="1575415" y="3024720"/>
            <a:ext cx="2852206" cy="369721"/>
          </a:xfrm>
        </p:spPr>
        <p:txBody>
          <a:bodyPr>
            <a:normAutofit fontScale="85000" lnSpcReduction="10000"/>
          </a:bodyPr>
          <a:lstStyle/>
          <a:p>
            <a:pPr algn="ctr"/>
            <a:r>
              <a:rPr lang="en-US"/>
              <a:t>Life Expectancy</a:t>
            </a:r>
          </a:p>
        </p:txBody>
      </p:sp>
      <p:pic>
        <p:nvPicPr>
          <p:cNvPr id="6" name="Picture 5" descr="A diagram of a graph&#10;&#10;Description automatically generated with medium confidence">
            <a:extLst>
              <a:ext uri="{FF2B5EF4-FFF2-40B4-BE49-F238E27FC236}">
                <a16:creationId xmlns:a16="http://schemas.microsoft.com/office/drawing/2014/main" id="{43FDE41D-F01E-9DBD-AE56-050487112DD8}"/>
              </a:ext>
            </a:extLst>
          </p:cNvPr>
          <p:cNvPicPr>
            <a:picLocks noChangeAspect="1"/>
          </p:cNvPicPr>
          <p:nvPr/>
        </p:nvPicPr>
        <p:blipFill>
          <a:blip r:embed="rId3"/>
          <a:stretch>
            <a:fillRect/>
          </a:stretch>
        </p:blipFill>
        <p:spPr>
          <a:xfrm>
            <a:off x="1213094" y="3619780"/>
            <a:ext cx="3576850" cy="2371166"/>
          </a:xfrm>
          <a:prstGeom prst="rect">
            <a:avLst/>
          </a:prstGeom>
        </p:spPr>
      </p:pic>
      <p:sp>
        <p:nvSpPr>
          <p:cNvPr id="7" name="TextBox 6">
            <a:extLst>
              <a:ext uri="{FF2B5EF4-FFF2-40B4-BE49-F238E27FC236}">
                <a16:creationId xmlns:a16="http://schemas.microsoft.com/office/drawing/2014/main" id="{4EB835EB-B60F-EAF7-2996-F0949E2A91A2}"/>
              </a:ext>
            </a:extLst>
          </p:cNvPr>
          <p:cNvSpPr txBox="1"/>
          <p:nvPr/>
        </p:nvSpPr>
        <p:spPr>
          <a:xfrm>
            <a:off x="2375876" y="2383882"/>
            <a:ext cx="1354538" cy="830997"/>
          </a:xfrm>
          <a:prstGeom prst="rect">
            <a:avLst/>
          </a:prstGeom>
          <a:noFill/>
        </p:spPr>
        <p:txBody>
          <a:bodyPr wrap="none" rtlCol="0">
            <a:spAutoFit/>
          </a:bodyPr>
          <a:lstStyle/>
          <a:p>
            <a:r>
              <a:rPr lang="en-US" sz="2400" b="1"/>
              <a:t>Mexico </a:t>
            </a:r>
          </a:p>
          <a:p>
            <a:endParaRPr lang="en-US" sz="2400" b="1"/>
          </a:p>
        </p:txBody>
      </p:sp>
      <p:sp>
        <p:nvSpPr>
          <p:cNvPr id="4" name="Content Placeholder 2">
            <a:extLst>
              <a:ext uri="{FF2B5EF4-FFF2-40B4-BE49-F238E27FC236}">
                <a16:creationId xmlns:a16="http://schemas.microsoft.com/office/drawing/2014/main" id="{B87F3E2F-9019-315C-776E-4E235ED137F6}"/>
              </a:ext>
            </a:extLst>
          </p:cNvPr>
          <p:cNvSpPr txBox="1">
            <a:spLocks/>
          </p:cNvSpPr>
          <p:nvPr/>
        </p:nvSpPr>
        <p:spPr>
          <a:xfrm>
            <a:off x="7436534" y="3024720"/>
            <a:ext cx="2852206" cy="369721"/>
          </a:xfrm>
          <a:prstGeom prst="rect">
            <a:avLst/>
          </a:prstGeom>
        </p:spPr>
        <p:txBody>
          <a:bodyPr vert="horz" lIns="91440" tIns="45720" rIns="91440" bIns="45720" rtlCol="0">
            <a:normAutofit fontScale="85000" lnSpcReduction="10000"/>
          </a:bodyPr>
          <a:lstStyle>
            <a:lvl1pPr marL="0" indent="0" algn="l" defTabSz="914400" rtl="0" eaLnBrk="1" latinLnBrk="0" hangingPunct="1">
              <a:lnSpc>
                <a:spcPct val="120000"/>
              </a:lnSpc>
              <a:spcBef>
                <a:spcPts val="1000"/>
              </a:spcBef>
              <a:buFont typeface="Arial" panose="020B0604020202020204" pitchFamily="34" charset="0"/>
              <a:buNone/>
              <a:defRPr sz="2000" kern="1200">
                <a:solidFill>
                  <a:schemeClr val="tx1"/>
                </a:solidFill>
                <a:latin typeface="+mn-lt"/>
                <a:ea typeface="+mn-ea"/>
                <a:cs typeface="+mn-cs"/>
              </a:defRPr>
            </a:lvl1pPr>
            <a:lvl2pPr marL="228600" indent="0" algn="l" defTabSz="914400" rtl="0" eaLnBrk="1" latinLnBrk="0" hangingPunct="1">
              <a:lnSpc>
                <a:spcPct val="120000"/>
              </a:lnSpc>
              <a:spcBef>
                <a:spcPts val="500"/>
              </a:spcBef>
              <a:buFont typeface="Arial" panose="020B0604020202020204" pitchFamily="34" charset="0"/>
              <a:buNone/>
              <a:defRPr sz="1800" kern="1200">
                <a:solidFill>
                  <a:schemeClr val="tx1"/>
                </a:solidFill>
                <a:latin typeface="+mn-lt"/>
                <a:ea typeface="+mn-ea"/>
                <a:cs typeface="+mn-cs"/>
              </a:defRPr>
            </a:lvl2pPr>
            <a:lvl3pPr marL="457200" indent="0" algn="l" defTabSz="914400" rtl="0" eaLnBrk="1" latinLnBrk="0" hangingPunct="1">
              <a:lnSpc>
                <a:spcPct val="120000"/>
              </a:lnSpc>
              <a:spcBef>
                <a:spcPts val="500"/>
              </a:spcBef>
              <a:buFont typeface="Arial" panose="020B0604020202020204" pitchFamily="34" charset="0"/>
              <a:buNone/>
              <a:defRPr sz="1600" kern="1200">
                <a:solidFill>
                  <a:schemeClr val="tx1"/>
                </a:solidFill>
                <a:latin typeface="+mn-lt"/>
                <a:ea typeface="+mn-ea"/>
                <a:cs typeface="+mn-cs"/>
              </a:defRPr>
            </a:lvl3pPr>
            <a:lvl4pPr marL="685800" indent="0" algn="l" defTabSz="914400" rtl="0" eaLnBrk="1" latinLnBrk="0" hangingPunct="1">
              <a:lnSpc>
                <a:spcPct val="120000"/>
              </a:lnSpc>
              <a:spcBef>
                <a:spcPts val="500"/>
              </a:spcBef>
              <a:buFont typeface="Arial" panose="020B0604020202020204" pitchFamily="34" charset="0"/>
              <a:buNone/>
              <a:defRPr sz="1400" kern="1200">
                <a:solidFill>
                  <a:schemeClr val="tx1"/>
                </a:solidFill>
                <a:latin typeface="+mn-lt"/>
                <a:ea typeface="+mn-ea"/>
                <a:cs typeface="+mn-cs"/>
              </a:defRPr>
            </a:lvl4pPr>
            <a:lvl5pPr marL="914400" indent="0" algn="l" defTabSz="914400" rtl="0" eaLnBrk="1" latinLnBrk="0" hangingPunct="1">
              <a:lnSpc>
                <a:spcPct val="120000"/>
              </a:lnSpc>
              <a:spcBef>
                <a:spcPts val="5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a:t>Life Expectancy</a:t>
            </a:r>
          </a:p>
        </p:txBody>
      </p:sp>
      <p:sp>
        <p:nvSpPr>
          <p:cNvPr id="9" name="TextBox 8">
            <a:extLst>
              <a:ext uri="{FF2B5EF4-FFF2-40B4-BE49-F238E27FC236}">
                <a16:creationId xmlns:a16="http://schemas.microsoft.com/office/drawing/2014/main" id="{8DF66F5B-6714-4D7B-67F6-6A56C88EA391}"/>
              </a:ext>
            </a:extLst>
          </p:cNvPr>
          <p:cNvSpPr txBox="1"/>
          <p:nvPr/>
        </p:nvSpPr>
        <p:spPr>
          <a:xfrm>
            <a:off x="7736367" y="2394812"/>
            <a:ext cx="2252540" cy="830997"/>
          </a:xfrm>
          <a:prstGeom prst="rect">
            <a:avLst/>
          </a:prstGeom>
          <a:noFill/>
        </p:spPr>
        <p:txBody>
          <a:bodyPr wrap="none" rtlCol="0">
            <a:spAutoFit/>
          </a:bodyPr>
          <a:lstStyle/>
          <a:p>
            <a:r>
              <a:rPr lang="en-US" sz="2400" b="1"/>
              <a:t>United States </a:t>
            </a:r>
          </a:p>
          <a:p>
            <a:endParaRPr lang="en-US" sz="2400" b="1"/>
          </a:p>
        </p:txBody>
      </p:sp>
      <p:pic>
        <p:nvPicPr>
          <p:cNvPr id="12" name="Picture 11" descr="A graph of a function&#10;&#10;Description automatically generated with medium confidence">
            <a:extLst>
              <a:ext uri="{FF2B5EF4-FFF2-40B4-BE49-F238E27FC236}">
                <a16:creationId xmlns:a16="http://schemas.microsoft.com/office/drawing/2014/main" id="{DEFB1DC1-B69A-4F73-2CD2-7AF64DCB4529}"/>
              </a:ext>
            </a:extLst>
          </p:cNvPr>
          <p:cNvPicPr>
            <a:picLocks noChangeAspect="1"/>
          </p:cNvPicPr>
          <p:nvPr/>
        </p:nvPicPr>
        <p:blipFill>
          <a:blip r:embed="rId4"/>
          <a:stretch>
            <a:fillRect/>
          </a:stretch>
        </p:blipFill>
        <p:spPr>
          <a:xfrm>
            <a:off x="6955670" y="3559281"/>
            <a:ext cx="3760455" cy="2371165"/>
          </a:xfrm>
          <a:prstGeom prst="rect">
            <a:avLst/>
          </a:prstGeom>
        </p:spPr>
      </p:pic>
    </p:spTree>
    <p:extLst>
      <p:ext uri="{BB962C8B-B14F-4D97-AF65-F5344CB8AC3E}">
        <p14:creationId xmlns:p14="http://schemas.microsoft.com/office/powerpoint/2010/main" val="4633427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5B023D-9D84-1A28-922D-A47C7846519B}"/>
              </a:ext>
            </a:extLst>
          </p:cNvPr>
          <p:cNvSpPr>
            <a:spLocks noGrp="1"/>
          </p:cNvSpPr>
          <p:nvPr>
            <p:ph type="title"/>
          </p:nvPr>
        </p:nvSpPr>
        <p:spPr/>
        <p:txBody>
          <a:bodyPr>
            <a:normAutofit fontScale="90000"/>
          </a:bodyPr>
          <a:lstStyle/>
          <a:p>
            <a:r>
              <a:rPr lang="en-US"/>
              <a:t>Plotting Realizations of Life Expectancy, GDP, and Population</a:t>
            </a:r>
          </a:p>
        </p:txBody>
      </p:sp>
      <p:sp>
        <p:nvSpPr>
          <p:cNvPr id="7" name="TextBox 6">
            <a:extLst>
              <a:ext uri="{FF2B5EF4-FFF2-40B4-BE49-F238E27FC236}">
                <a16:creationId xmlns:a16="http://schemas.microsoft.com/office/drawing/2014/main" id="{4EB835EB-B60F-EAF7-2996-F0949E2A91A2}"/>
              </a:ext>
            </a:extLst>
          </p:cNvPr>
          <p:cNvSpPr txBox="1"/>
          <p:nvPr/>
        </p:nvSpPr>
        <p:spPr>
          <a:xfrm>
            <a:off x="2193904" y="2486523"/>
            <a:ext cx="1354538" cy="830997"/>
          </a:xfrm>
          <a:prstGeom prst="rect">
            <a:avLst/>
          </a:prstGeom>
          <a:noFill/>
        </p:spPr>
        <p:txBody>
          <a:bodyPr wrap="none" rtlCol="0">
            <a:spAutoFit/>
          </a:bodyPr>
          <a:lstStyle/>
          <a:p>
            <a:r>
              <a:rPr lang="en-US" sz="2400" b="1"/>
              <a:t>Mexico </a:t>
            </a:r>
          </a:p>
          <a:p>
            <a:endParaRPr lang="en-US" sz="2400" b="1"/>
          </a:p>
        </p:txBody>
      </p:sp>
      <p:sp>
        <p:nvSpPr>
          <p:cNvPr id="8" name="Content Placeholder 2">
            <a:extLst>
              <a:ext uri="{FF2B5EF4-FFF2-40B4-BE49-F238E27FC236}">
                <a16:creationId xmlns:a16="http://schemas.microsoft.com/office/drawing/2014/main" id="{B6CDEFBA-9427-37B4-8DCA-D479FAE981A9}"/>
              </a:ext>
            </a:extLst>
          </p:cNvPr>
          <p:cNvSpPr txBox="1">
            <a:spLocks/>
          </p:cNvSpPr>
          <p:nvPr/>
        </p:nvSpPr>
        <p:spPr>
          <a:xfrm>
            <a:off x="1431433" y="3143500"/>
            <a:ext cx="2852206" cy="369721"/>
          </a:xfrm>
          <a:prstGeom prst="rect">
            <a:avLst/>
          </a:prstGeom>
        </p:spPr>
        <p:txBody>
          <a:bodyPr vert="horz" lIns="91440" tIns="45720" rIns="91440" bIns="45720" rtlCol="0">
            <a:normAutofit fontScale="85000" lnSpcReduction="10000"/>
          </a:bodyPr>
          <a:lstStyle>
            <a:lvl1pPr marL="0" indent="0" algn="l" defTabSz="914400" rtl="0" eaLnBrk="1" latinLnBrk="0" hangingPunct="1">
              <a:lnSpc>
                <a:spcPct val="120000"/>
              </a:lnSpc>
              <a:spcBef>
                <a:spcPts val="1000"/>
              </a:spcBef>
              <a:buFont typeface="Arial" panose="020B0604020202020204" pitchFamily="34" charset="0"/>
              <a:buNone/>
              <a:defRPr sz="2000" kern="1200">
                <a:solidFill>
                  <a:schemeClr val="tx1"/>
                </a:solidFill>
                <a:latin typeface="+mn-lt"/>
                <a:ea typeface="+mn-ea"/>
                <a:cs typeface="+mn-cs"/>
              </a:defRPr>
            </a:lvl1pPr>
            <a:lvl2pPr marL="228600" indent="0" algn="l" defTabSz="914400" rtl="0" eaLnBrk="1" latinLnBrk="0" hangingPunct="1">
              <a:lnSpc>
                <a:spcPct val="120000"/>
              </a:lnSpc>
              <a:spcBef>
                <a:spcPts val="500"/>
              </a:spcBef>
              <a:buFont typeface="Arial" panose="020B0604020202020204" pitchFamily="34" charset="0"/>
              <a:buNone/>
              <a:defRPr sz="1800" kern="1200">
                <a:solidFill>
                  <a:schemeClr val="tx1"/>
                </a:solidFill>
                <a:latin typeface="+mn-lt"/>
                <a:ea typeface="+mn-ea"/>
                <a:cs typeface="+mn-cs"/>
              </a:defRPr>
            </a:lvl2pPr>
            <a:lvl3pPr marL="457200" indent="0" algn="l" defTabSz="914400" rtl="0" eaLnBrk="1" latinLnBrk="0" hangingPunct="1">
              <a:lnSpc>
                <a:spcPct val="120000"/>
              </a:lnSpc>
              <a:spcBef>
                <a:spcPts val="500"/>
              </a:spcBef>
              <a:buFont typeface="Arial" panose="020B0604020202020204" pitchFamily="34" charset="0"/>
              <a:buNone/>
              <a:defRPr sz="1600" kern="1200">
                <a:solidFill>
                  <a:schemeClr val="tx1"/>
                </a:solidFill>
                <a:latin typeface="+mn-lt"/>
                <a:ea typeface="+mn-ea"/>
                <a:cs typeface="+mn-cs"/>
              </a:defRPr>
            </a:lvl3pPr>
            <a:lvl4pPr marL="685800" indent="0" algn="l" defTabSz="914400" rtl="0" eaLnBrk="1" latinLnBrk="0" hangingPunct="1">
              <a:lnSpc>
                <a:spcPct val="120000"/>
              </a:lnSpc>
              <a:spcBef>
                <a:spcPts val="500"/>
              </a:spcBef>
              <a:buFont typeface="Arial" panose="020B0604020202020204" pitchFamily="34" charset="0"/>
              <a:buNone/>
              <a:defRPr sz="1400" kern="1200">
                <a:solidFill>
                  <a:schemeClr val="tx1"/>
                </a:solidFill>
                <a:latin typeface="+mn-lt"/>
                <a:ea typeface="+mn-ea"/>
                <a:cs typeface="+mn-cs"/>
              </a:defRPr>
            </a:lvl4pPr>
            <a:lvl5pPr marL="914400" indent="0" algn="l" defTabSz="914400" rtl="0" eaLnBrk="1" latinLnBrk="0" hangingPunct="1">
              <a:lnSpc>
                <a:spcPct val="120000"/>
              </a:lnSpc>
              <a:spcBef>
                <a:spcPts val="5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a:t>GDP</a:t>
            </a:r>
          </a:p>
        </p:txBody>
      </p:sp>
      <p:pic>
        <p:nvPicPr>
          <p:cNvPr id="13" name="Picture 12" descr="A graph of a number of graphs&#10;&#10;Description automatically generated with medium confidence">
            <a:extLst>
              <a:ext uri="{FF2B5EF4-FFF2-40B4-BE49-F238E27FC236}">
                <a16:creationId xmlns:a16="http://schemas.microsoft.com/office/drawing/2014/main" id="{9A22F24B-B126-A1E2-7331-85D294750635}"/>
              </a:ext>
            </a:extLst>
          </p:cNvPr>
          <p:cNvPicPr>
            <a:picLocks noChangeAspect="1"/>
          </p:cNvPicPr>
          <p:nvPr/>
        </p:nvPicPr>
        <p:blipFill>
          <a:blip r:embed="rId3"/>
          <a:stretch>
            <a:fillRect/>
          </a:stretch>
        </p:blipFill>
        <p:spPr>
          <a:xfrm>
            <a:off x="989262" y="3738560"/>
            <a:ext cx="3763822" cy="2371166"/>
          </a:xfrm>
          <a:prstGeom prst="rect">
            <a:avLst/>
          </a:prstGeom>
        </p:spPr>
      </p:pic>
      <p:sp>
        <p:nvSpPr>
          <p:cNvPr id="18" name="TextBox 17">
            <a:extLst>
              <a:ext uri="{FF2B5EF4-FFF2-40B4-BE49-F238E27FC236}">
                <a16:creationId xmlns:a16="http://schemas.microsoft.com/office/drawing/2014/main" id="{BBE80064-DDB2-8D4C-E5DA-F7619C8D2BDE}"/>
              </a:ext>
            </a:extLst>
          </p:cNvPr>
          <p:cNvSpPr txBox="1"/>
          <p:nvPr/>
        </p:nvSpPr>
        <p:spPr>
          <a:xfrm>
            <a:off x="8069180" y="2486523"/>
            <a:ext cx="2551820" cy="830997"/>
          </a:xfrm>
          <a:prstGeom prst="rect">
            <a:avLst/>
          </a:prstGeom>
          <a:noFill/>
        </p:spPr>
        <p:txBody>
          <a:bodyPr wrap="square" rtlCol="0">
            <a:spAutoFit/>
          </a:bodyPr>
          <a:lstStyle/>
          <a:p>
            <a:r>
              <a:rPr lang="en-US" sz="2400" b="1"/>
              <a:t>United States</a:t>
            </a:r>
          </a:p>
          <a:p>
            <a:endParaRPr lang="en-US" sz="2400" b="1"/>
          </a:p>
        </p:txBody>
      </p:sp>
      <p:sp>
        <p:nvSpPr>
          <p:cNvPr id="19" name="Content Placeholder 2">
            <a:extLst>
              <a:ext uri="{FF2B5EF4-FFF2-40B4-BE49-F238E27FC236}">
                <a16:creationId xmlns:a16="http://schemas.microsoft.com/office/drawing/2014/main" id="{CC1EA2FB-2580-474C-16C1-FE1FC0631923}"/>
              </a:ext>
            </a:extLst>
          </p:cNvPr>
          <p:cNvSpPr txBox="1">
            <a:spLocks/>
          </p:cNvSpPr>
          <p:nvPr/>
        </p:nvSpPr>
        <p:spPr>
          <a:xfrm>
            <a:off x="7768794" y="3143500"/>
            <a:ext cx="2852206" cy="369721"/>
          </a:xfrm>
          <a:prstGeom prst="rect">
            <a:avLst/>
          </a:prstGeom>
        </p:spPr>
        <p:txBody>
          <a:bodyPr vert="horz" lIns="91440" tIns="45720" rIns="91440" bIns="45720" rtlCol="0">
            <a:normAutofit fontScale="85000" lnSpcReduction="10000"/>
          </a:bodyPr>
          <a:lstStyle>
            <a:lvl1pPr marL="0" indent="0" algn="l" defTabSz="914400" rtl="0" eaLnBrk="1" latinLnBrk="0" hangingPunct="1">
              <a:lnSpc>
                <a:spcPct val="120000"/>
              </a:lnSpc>
              <a:spcBef>
                <a:spcPts val="1000"/>
              </a:spcBef>
              <a:buFont typeface="Arial" panose="020B0604020202020204" pitchFamily="34" charset="0"/>
              <a:buNone/>
              <a:defRPr sz="2000" kern="1200">
                <a:solidFill>
                  <a:schemeClr val="tx1"/>
                </a:solidFill>
                <a:latin typeface="+mn-lt"/>
                <a:ea typeface="+mn-ea"/>
                <a:cs typeface="+mn-cs"/>
              </a:defRPr>
            </a:lvl1pPr>
            <a:lvl2pPr marL="228600" indent="0" algn="l" defTabSz="914400" rtl="0" eaLnBrk="1" latinLnBrk="0" hangingPunct="1">
              <a:lnSpc>
                <a:spcPct val="120000"/>
              </a:lnSpc>
              <a:spcBef>
                <a:spcPts val="500"/>
              </a:spcBef>
              <a:buFont typeface="Arial" panose="020B0604020202020204" pitchFamily="34" charset="0"/>
              <a:buNone/>
              <a:defRPr sz="1800" kern="1200">
                <a:solidFill>
                  <a:schemeClr val="tx1"/>
                </a:solidFill>
                <a:latin typeface="+mn-lt"/>
                <a:ea typeface="+mn-ea"/>
                <a:cs typeface="+mn-cs"/>
              </a:defRPr>
            </a:lvl2pPr>
            <a:lvl3pPr marL="457200" indent="0" algn="l" defTabSz="914400" rtl="0" eaLnBrk="1" latinLnBrk="0" hangingPunct="1">
              <a:lnSpc>
                <a:spcPct val="120000"/>
              </a:lnSpc>
              <a:spcBef>
                <a:spcPts val="500"/>
              </a:spcBef>
              <a:buFont typeface="Arial" panose="020B0604020202020204" pitchFamily="34" charset="0"/>
              <a:buNone/>
              <a:defRPr sz="1600" kern="1200">
                <a:solidFill>
                  <a:schemeClr val="tx1"/>
                </a:solidFill>
                <a:latin typeface="+mn-lt"/>
                <a:ea typeface="+mn-ea"/>
                <a:cs typeface="+mn-cs"/>
              </a:defRPr>
            </a:lvl3pPr>
            <a:lvl4pPr marL="685800" indent="0" algn="l" defTabSz="914400" rtl="0" eaLnBrk="1" latinLnBrk="0" hangingPunct="1">
              <a:lnSpc>
                <a:spcPct val="120000"/>
              </a:lnSpc>
              <a:spcBef>
                <a:spcPts val="500"/>
              </a:spcBef>
              <a:buFont typeface="Arial" panose="020B0604020202020204" pitchFamily="34" charset="0"/>
              <a:buNone/>
              <a:defRPr sz="1400" kern="1200">
                <a:solidFill>
                  <a:schemeClr val="tx1"/>
                </a:solidFill>
                <a:latin typeface="+mn-lt"/>
                <a:ea typeface="+mn-ea"/>
                <a:cs typeface="+mn-cs"/>
              </a:defRPr>
            </a:lvl4pPr>
            <a:lvl5pPr marL="914400" indent="0" algn="l" defTabSz="914400" rtl="0" eaLnBrk="1" latinLnBrk="0" hangingPunct="1">
              <a:lnSpc>
                <a:spcPct val="120000"/>
              </a:lnSpc>
              <a:spcBef>
                <a:spcPts val="5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a:t>GDP</a:t>
            </a:r>
          </a:p>
        </p:txBody>
      </p:sp>
      <p:pic>
        <p:nvPicPr>
          <p:cNvPr id="27" name="Picture 26" descr="A screenshot of a computer&#10;&#10;Description automatically generated">
            <a:extLst>
              <a:ext uri="{FF2B5EF4-FFF2-40B4-BE49-F238E27FC236}">
                <a16:creationId xmlns:a16="http://schemas.microsoft.com/office/drawing/2014/main" id="{EA99CFB5-5AB7-F997-B887-23A3D899FE6E}"/>
              </a:ext>
            </a:extLst>
          </p:cNvPr>
          <p:cNvPicPr>
            <a:picLocks noChangeAspect="1"/>
          </p:cNvPicPr>
          <p:nvPr/>
        </p:nvPicPr>
        <p:blipFill rotWithShape="1">
          <a:blip r:embed="rId4"/>
          <a:srcRect t="31838"/>
          <a:stretch/>
        </p:blipFill>
        <p:spPr>
          <a:xfrm>
            <a:off x="7184649" y="3738560"/>
            <a:ext cx="3763822" cy="2371166"/>
          </a:xfrm>
          <a:prstGeom prst="rect">
            <a:avLst/>
          </a:prstGeom>
        </p:spPr>
      </p:pic>
    </p:spTree>
    <p:extLst>
      <p:ext uri="{BB962C8B-B14F-4D97-AF65-F5344CB8AC3E}">
        <p14:creationId xmlns:p14="http://schemas.microsoft.com/office/powerpoint/2010/main" val="5195953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5B023D-9D84-1A28-922D-A47C7846519B}"/>
              </a:ext>
            </a:extLst>
          </p:cNvPr>
          <p:cNvSpPr>
            <a:spLocks noGrp="1"/>
          </p:cNvSpPr>
          <p:nvPr>
            <p:ph type="title"/>
          </p:nvPr>
        </p:nvSpPr>
        <p:spPr/>
        <p:txBody>
          <a:bodyPr>
            <a:normAutofit fontScale="90000"/>
          </a:bodyPr>
          <a:lstStyle/>
          <a:p>
            <a:r>
              <a:rPr lang="en-US"/>
              <a:t>Plotting Realizations of Life Expectancy, GDP, and Population</a:t>
            </a:r>
          </a:p>
        </p:txBody>
      </p:sp>
      <p:sp>
        <p:nvSpPr>
          <p:cNvPr id="7" name="TextBox 6">
            <a:extLst>
              <a:ext uri="{FF2B5EF4-FFF2-40B4-BE49-F238E27FC236}">
                <a16:creationId xmlns:a16="http://schemas.microsoft.com/office/drawing/2014/main" id="{4EB835EB-B60F-EAF7-2996-F0949E2A91A2}"/>
              </a:ext>
            </a:extLst>
          </p:cNvPr>
          <p:cNvSpPr txBox="1"/>
          <p:nvPr/>
        </p:nvSpPr>
        <p:spPr>
          <a:xfrm>
            <a:off x="2532063" y="2443578"/>
            <a:ext cx="1354538" cy="830997"/>
          </a:xfrm>
          <a:prstGeom prst="rect">
            <a:avLst/>
          </a:prstGeom>
          <a:noFill/>
        </p:spPr>
        <p:txBody>
          <a:bodyPr wrap="none" rtlCol="0">
            <a:spAutoFit/>
          </a:bodyPr>
          <a:lstStyle/>
          <a:p>
            <a:r>
              <a:rPr lang="en-US" sz="2400" b="1"/>
              <a:t>Mexico </a:t>
            </a:r>
          </a:p>
          <a:p>
            <a:endParaRPr lang="en-US" sz="2400" b="1"/>
          </a:p>
        </p:txBody>
      </p:sp>
      <p:sp>
        <p:nvSpPr>
          <p:cNvPr id="10" name="Content Placeholder 2">
            <a:extLst>
              <a:ext uri="{FF2B5EF4-FFF2-40B4-BE49-F238E27FC236}">
                <a16:creationId xmlns:a16="http://schemas.microsoft.com/office/drawing/2014/main" id="{A35CDF83-1333-B2A6-AF98-8AEB297ECA51}"/>
              </a:ext>
            </a:extLst>
          </p:cNvPr>
          <p:cNvSpPr txBox="1">
            <a:spLocks/>
          </p:cNvSpPr>
          <p:nvPr/>
        </p:nvSpPr>
        <p:spPr>
          <a:xfrm>
            <a:off x="1783229" y="3059279"/>
            <a:ext cx="2852206" cy="369721"/>
          </a:xfrm>
          <a:prstGeom prst="rect">
            <a:avLst/>
          </a:prstGeom>
        </p:spPr>
        <p:txBody>
          <a:bodyPr vert="horz" lIns="91440" tIns="45720" rIns="91440" bIns="45720" rtlCol="0">
            <a:normAutofit fontScale="85000" lnSpcReduction="10000"/>
          </a:bodyPr>
          <a:lstStyle>
            <a:lvl1pPr marL="0" indent="0" algn="l" defTabSz="914400" rtl="0" eaLnBrk="1" latinLnBrk="0" hangingPunct="1">
              <a:lnSpc>
                <a:spcPct val="120000"/>
              </a:lnSpc>
              <a:spcBef>
                <a:spcPts val="1000"/>
              </a:spcBef>
              <a:buFont typeface="Arial" panose="020B0604020202020204" pitchFamily="34" charset="0"/>
              <a:buNone/>
              <a:defRPr sz="2000" kern="1200">
                <a:solidFill>
                  <a:schemeClr val="tx1"/>
                </a:solidFill>
                <a:latin typeface="+mn-lt"/>
                <a:ea typeface="+mn-ea"/>
                <a:cs typeface="+mn-cs"/>
              </a:defRPr>
            </a:lvl1pPr>
            <a:lvl2pPr marL="228600" indent="0" algn="l" defTabSz="914400" rtl="0" eaLnBrk="1" latinLnBrk="0" hangingPunct="1">
              <a:lnSpc>
                <a:spcPct val="120000"/>
              </a:lnSpc>
              <a:spcBef>
                <a:spcPts val="500"/>
              </a:spcBef>
              <a:buFont typeface="Arial" panose="020B0604020202020204" pitchFamily="34" charset="0"/>
              <a:buNone/>
              <a:defRPr sz="1800" kern="1200">
                <a:solidFill>
                  <a:schemeClr val="tx1"/>
                </a:solidFill>
                <a:latin typeface="+mn-lt"/>
                <a:ea typeface="+mn-ea"/>
                <a:cs typeface="+mn-cs"/>
              </a:defRPr>
            </a:lvl2pPr>
            <a:lvl3pPr marL="457200" indent="0" algn="l" defTabSz="914400" rtl="0" eaLnBrk="1" latinLnBrk="0" hangingPunct="1">
              <a:lnSpc>
                <a:spcPct val="120000"/>
              </a:lnSpc>
              <a:spcBef>
                <a:spcPts val="500"/>
              </a:spcBef>
              <a:buFont typeface="Arial" panose="020B0604020202020204" pitchFamily="34" charset="0"/>
              <a:buNone/>
              <a:defRPr sz="1600" kern="1200">
                <a:solidFill>
                  <a:schemeClr val="tx1"/>
                </a:solidFill>
                <a:latin typeface="+mn-lt"/>
                <a:ea typeface="+mn-ea"/>
                <a:cs typeface="+mn-cs"/>
              </a:defRPr>
            </a:lvl3pPr>
            <a:lvl4pPr marL="685800" indent="0" algn="l" defTabSz="914400" rtl="0" eaLnBrk="1" latinLnBrk="0" hangingPunct="1">
              <a:lnSpc>
                <a:spcPct val="120000"/>
              </a:lnSpc>
              <a:spcBef>
                <a:spcPts val="500"/>
              </a:spcBef>
              <a:buFont typeface="Arial" panose="020B0604020202020204" pitchFamily="34" charset="0"/>
              <a:buNone/>
              <a:defRPr sz="1400" kern="1200">
                <a:solidFill>
                  <a:schemeClr val="tx1"/>
                </a:solidFill>
                <a:latin typeface="+mn-lt"/>
                <a:ea typeface="+mn-ea"/>
                <a:cs typeface="+mn-cs"/>
              </a:defRPr>
            </a:lvl4pPr>
            <a:lvl5pPr marL="914400" indent="0" algn="l" defTabSz="914400" rtl="0" eaLnBrk="1" latinLnBrk="0" hangingPunct="1">
              <a:lnSpc>
                <a:spcPct val="120000"/>
              </a:lnSpc>
              <a:spcBef>
                <a:spcPts val="5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a:t>Population </a:t>
            </a:r>
          </a:p>
        </p:txBody>
      </p:sp>
      <p:pic>
        <p:nvPicPr>
          <p:cNvPr id="15" name="Picture 14" descr="A diagram of different types of data&#10;&#10;Description automatically generated with medium confidence">
            <a:extLst>
              <a:ext uri="{FF2B5EF4-FFF2-40B4-BE49-F238E27FC236}">
                <a16:creationId xmlns:a16="http://schemas.microsoft.com/office/drawing/2014/main" id="{D8D6E551-D390-C269-0268-902C65D45371}"/>
              </a:ext>
            </a:extLst>
          </p:cNvPr>
          <p:cNvPicPr>
            <a:picLocks noChangeAspect="1"/>
          </p:cNvPicPr>
          <p:nvPr/>
        </p:nvPicPr>
        <p:blipFill>
          <a:blip r:embed="rId3"/>
          <a:stretch>
            <a:fillRect/>
          </a:stretch>
        </p:blipFill>
        <p:spPr>
          <a:xfrm>
            <a:off x="1401587" y="3619780"/>
            <a:ext cx="3615490" cy="2371166"/>
          </a:xfrm>
          <a:prstGeom prst="rect">
            <a:avLst/>
          </a:prstGeom>
        </p:spPr>
      </p:pic>
      <p:pic>
        <p:nvPicPr>
          <p:cNvPr id="14" name="Picture 13" descr="A diagram of a graph&#10;&#10;Description automatically generated with medium confidence">
            <a:extLst>
              <a:ext uri="{FF2B5EF4-FFF2-40B4-BE49-F238E27FC236}">
                <a16:creationId xmlns:a16="http://schemas.microsoft.com/office/drawing/2014/main" id="{8D6D3506-B88E-A77E-8E9E-941F456ECDEE}"/>
              </a:ext>
            </a:extLst>
          </p:cNvPr>
          <p:cNvPicPr>
            <a:picLocks noChangeAspect="1"/>
          </p:cNvPicPr>
          <p:nvPr/>
        </p:nvPicPr>
        <p:blipFill>
          <a:blip r:embed="rId4"/>
          <a:stretch>
            <a:fillRect/>
          </a:stretch>
        </p:blipFill>
        <p:spPr>
          <a:xfrm>
            <a:off x="7049679" y="3619779"/>
            <a:ext cx="4159743" cy="2371167"/>
          </a:xfrm>
          <a:prstGeom prst="rect">
            <a:avLst/>
          </a:prstGeom>
        </p:spPr>
      </p:pic>
      <p:sp>
        <p:nvSpPr>
          <p:cNvPr id="16" name="Content Placeholder 2">
            <a:extLst>
              <a:ext uri="{FF2B5EF4-FFF2-40B4-BE49-F238E27FC236}">
                <a16:creationId xmlns:a16="http://schemas.microsoft.com/office/drawing/2014/main" id="{F9812346-3F15-9C79-4BFC-72859F610E30}"/>
              </a:ext>
            </a:extLst>
          </p:cNvPr>
          <p:cNvSpPr txBox="1">
            <a:spLocks/>
          </p:cNvSpPr>
          <p:nvPr/>
        </p:nvSpPr>
        <p:spPr>
          <a:xfrm>
            <a:off x="7823083" y="3059279"/>
            <a:ext cx="2852206" cy="369721"/>
          </a:xfrm>
          <a:prstGeom prst="rect">
            <a:avLst/>
          </a:prstGeom>
        </p:spPr>
        <p:txBody>
          <a:bodyPr vert="horz" lIns="91440" tIns="45720" rIns="91440" bIns="45720" rtlCol="0">
            <a:normAutofit fontScale="85000" lnSpcReduction="10000"/>
          </a:bodyPr>
          <a:lstStyle>
            <a:lvl1pPr marL="0" indent="0" algn="l" defTabSz="914400" rtl="0" eaLnBrk="1" latinLnBrk="0" hangingPunct="1">
              <a:lnSpc>
                <a:spcPct val="120000"/>
              </a:lnSpc>
              <a:spcBef>
                <a:spcPts val="1000"/>
              </a:spcBef>
              <a:buFont typeface="Arial" panose="020B0604020202020204" pitchFamily="34" charset="0"/>
              <a:buNone/>
              <a:defRPr sz="2000" kern="1200">
                <a:solidFill>
                  <a:schemeClr val="tx1"/>
                </a:solidFill>
                <a:latin typeface="+mn-lt"/>
                <a:ea typeface="+mn-ea"/>
                <a:cs typeface="+mn-cs"/>
              </a:defRPr>
            </a:lvl1pPr>
            <a:lvl2pPr marL="228600" indent="0" algn="l" defTabSz="914400" rtl="0" eaLnBrk="1" latinLnBrk="0" hangingPunct="1">
              <a:lnSpc>
                <a:spcPct val="120000"/>
              </a:lnSpc>
              <a:spcBef>
                <a:spcPts val="500"/>
              </a:spcBef>
              <a:buFont typeface="Arial" panose="020B0604020202020204" pitchFamily="34" charset="0"/>
              <a:buNone/>
              <a:defRPr sz="1800" kern="1200">
                <a:solidFill>
                  <a:schemeClr val="tx1"/>
                </a:solidFill>
                <a:latin typeface="+mn-lt"/>
                <a:ea typeface="+mn-ea"/>
                <a:cs typeface="+mn-cs"/>
              </a:defRPr>
            </a:lvl2pPr>
            <a:lvl3pPr marL="457200" indent="0" algn="l" defTabSz="914400" rtl="0" eaLnBrk="1" latinLnBrk="0" hangingPunct="1">
              <a:lnSpc>
                <a:spcPct val="120000"/>
              </a:lnSpc>
              <a:spcBef>
                <a:spcPts val="500"/>
              </a:spcBef>
              <a:buFont typeface="Arial" panose="020B0604020202020204" pitchFamily="34" charset="0"/>
              <a:buNone/>
              <a:defRPr sz="1600" kern="1200">
                <a:solidFill>
                  <a:schemeClr val="tx1"/>
                </a:solidFill>
                <a:latin typeface="+mn-lt"/>
                <a:ea typeface="+mn-ea"/>
                <a:cs typeface="+mn-cs"/>
              </a:defRPr>
            </a:lvl3pPr>
            <a:lvl4pPr marL="685800" indent="0" algn="l" defTabSz="914400" rtl="0" eaLnBrk="1" latinLnBrk="0" hangingPunct="1">
              <a:lnSpc>
                <a:spcPct val="120000"/>
              </a:lnSpc>
              <a:spcBef>
                <a:spcPts val="500"/>
              </a:spcBef>
              <a:buFont typeface="Arial" panose="020B0604020202020204" pitchFamily="34" charset="0"/>
              <a:buNone/>
              <a:defRPr sz="1400" kern="1200">
                <a:solidFill>
                  <a:schemeClr val="tx1"/>
                </a:solidFill>
                <a:latin typeface="+mn-lt"/>
                <a:ea typeface="+mn-ea"/>
                <a:cs typeface="+mn-cs"/>
              </a:defRPr>
            </a:lvl4pPr>
            <a:lvl5pPr marL="914400" indent="0" algn="l" defTabSz="914400" rtl="0" eaLnBrk="1" latinLnBrk="0" hangingPunct="1">
              <a:lnSpc>
                <a:spcPct val="120000"/>
              </a:lnSpc>
              <a:spcBef>
                <a:spcPts val="5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a:t>Population </a:t>
            </a:r>
          </a:p>
        </p:txBody>
      </p:sp>
      <p:sp>
        <p:nvSpPr>
          <p:cNvPr id="17" name="TextBox 16">
            <a:extLst>
              <a:ext uri="{FF2B5EF4-FFF2-40B4-BE49-F238E27FC236}">
                <a16:creationId xmlns:a16="http://schemas.microsoft.com/office/drawing/2014/main" id="{596ECB4B-99FF-964C-CDFD-E1A979A8031E}"/>
              </a:ext>
            </a:extLst>
          </p:cNvPr>
          <p:cNvSpPr txBox="1"/>
          <p:nvPr/>
        </p:nvSpPr>
        <p:spPr>
          <a:xfrm>
            <a:off x="8161023" y="2457972"/>
            <a:ext cx="2175596" cy="830997"/>
          </a:xfrm>
          <a:prstGeom prst="rect">
            <a:avLst/>
          </a:prstGeom>
          <a:noFill/>
        </p:spPr>
        <p:txBody>
          <a:bodyPr wrap="none" rtlCol="0">
            <a:spAutoFit/>
          </a:bodyPr>
          <a:lstStyle/>
          <a:p>
            <a:r>
              <a:rPr lang="en-US" sz="2400" b="1"/>
              <a:t>United States</a:t>
            </a:r>
          </a:p>
          <a:p>
            <a:endParaRPr lang="en-US" sz="2400" b="1"/>
          </a:p>
        </p:txBody>
      </p:sp>
    </p:spTree>
    <p:extLst>
      <p:ext uri="{BB962C8B-B14F-4D97-AF65-F5344CB8AC3E}">
        <p14:creationId xmlns:p14="http://schemas.microsoft.com/office/powerpoint/2010/main" val="35853406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BC5A37-19DC-7AF9-FF55-03AC9E1E2652}"/>
              </a:ext>
            </a:extLst>
          </p:cNvPr>
          <p:cNvSpPr>
            <a:spLocks noGrp="1"/>
          </p:cNvSpPr>
          <p:nvPr>
            <p:ph type="title"/>
          </p:nvPr>
        </p:nvSpPr>
        <p:spPr/>
        <p:txBody>
          <a:bodyPr/>
          <a:lstStyle/>
          <a:p>
            <a:r>
              <a:rPr lang="en-US"/>
              <a:t>ARMA Models for Mexico </a:t>
            </a:r>
          </a:p>
        </p:txBody>
      </p:sp>
      <p:sp>
        <p:nvSpPr>
          <p:cNvPr id="3" name="Content Placeholder 2">
            <a:extLst>
              <a:ext uri="{FF2B5EF4-FFF2-40B4-BE49-F238E27FC236}">
                <a16:creationId xmlns:a16="http://schemas.microsoft.com/office/drawing/2014/main" id="{E49A8280-A58B-6208-0CFA-516F72E2C4E1}"/>
              </a:ext>
            </a:extLst>
          </p:cNvPr>
          <p:cNvSpPr>
            <a:spLocks noGrp="1"/>
          </p:cNvSpPr>
          <p:nvPr>
            <p:ph idx="1"/>
          </p:nvPr>
        </p:nvSpPr>
        <p:spPr>
          <a:xfrm>
            <a:off x="484552" y="2576513"/>
            <a:ext cx="5611448" cy="3916362"/>
          </a:xfrm>
        </p:spPr>
        <p:txBody>
          <a:bodyPr numCol="1">
            <a:normAutofit/>
          </a:bodyPr>
          <a:lstStyle/>
          <a:p>
            <a:r>
              <a:rPr lang="en-US"/>
              <a:t>ARMA (5,2)</a:t>
            </a:r>
          </a:p>
          <a:p>
            <a:pPr lvl="1"/>
            <a:r>
              <a:rPr lang="en-US"/>
              <a:t>Short term Forecast of 5</a:t>
            </a:r>
          </a:p>
          <a:p>
            <a:pPr lvl="1"/>
            <a:endParaRPr lang="en-US"/>
          </a:p>
          <a:p>
            <a:pPr lvl="1"/>
            <a:endParaRPr lang="en-US"/>
          </a:p>
          <a:p>
            <a:pPr lvl="1"/>
            <a:endParaRPr lang="en-US"/>
          </a:p>
          <a:p>
            <a:pPr marL="342900" indent="-342900">
              <a:buFont typeface="Arial" panose="020B0604020202020204" pitchFamily="34" charset="0"/>
              <a:buChar char="•"/>
            </a:pPr>
            <a:endParaRPr lang="en-US"/>
          </a:p>
          <a:p>
            <a:pPr marL="342900" indent="-342900">
              <a:buFont typeface="Arial" panose="020B0604020202020204" pitchFamily="34" charset="0"/>
              <a:buChar char="•"/>
            </a:pPr>
            <a:endParaRPr lang="en-US"/>
          </a:p>
        </p:txBody>
      </p:sp>
      <p:pic>
        <p:nvPicPr>
          <p:cNvPr id="8" name="Picture 7" descr="A line graph with dotted lines&#10;&#10;Description automatically generated">
            <a:extLst>
              <a:ext uri="{FF2B5EF4-FFF2-40B4-BE49-F238E27FC236}">
                <a16:creationId xmlns:a16="http://schemas.microsoft.com/office/drawing/2014/main" id="{ABD94D15-2F22-D46B-8127-D319DC309EFD}"/>
              </a:ext>
            </a:extLst>
          </p:cNvPr>
          <p:cNvPicPr>
            <a:picLocks noChangeAspect="1"/>
          </p:cNvPicPr>
          <p:nvPr/>
        </p:nvPicPr>
        <p:blipFill>
          <a:blip r:embed="rId3"/>
          <a:stretch>
            <a:fillRect/>
          </a:stretch>
        </p:blipFill>
        <p:spPr>
          <a:xfrm>
            <a:off x="484553" y="3429000"/>
            <a:ext cx="6480128" cy="3213169"/>
          </a:xfrm>
          <a:prstGeom prst="rect">
            <a:avLst/>
          </a:prstGeom>
        </p:spPr>
      </p:pic>
      <p:pic>
        <p:nvPicPr>
          <p:cNvPr id="9" name="Picture 8" descr="A line graph with dotted lines&#10;&#10;Description automatically generated">
            <a:extLst>
              <a:ext uri="{FF2B5EF4-FFF2-40B4-BE49-F238E27FC236}">
                <a16:creationId xmlns:a16="http://schemas.microsoft.com/office/drawing/2014/main" id="{8CF26208-5E42-4D03-A9DD-324DBC99220B}"/>
              </a:ext>
            </a:extLst>
          </p:cNvPr>
          <p:cNvPicPr>
            <a:picLocks noChangeAspect="1"/>
          </p:cNvPicPr>
          <p:nvPr/>
        </p:nvPicPr>
        <p:blipFill rotWithShape="1">
          <a:blip r:embed="rId3"/>
          <a:srcRect l="75541" t="5163" r="3455" b="74465"/>
          <a:stretch/>
        </p:blipFill>
        <p:spPr>
          <a:xfrm>
            <a:off x="4571458" y="3651601"/>
            <a:ext cx="2151400" cy="1072799"/>
          </a:xfrm>
          <a:prstGeom prst="rect">
            <a:avLst/>
          </a:prstGeom>
          <a:ln w="127000" cap="sq">
            <a:solidFill>
              <a:srgbClr val="000000"/>
            </a:solidFill>
            <a:miter lim="800000"/>
          </a:ln>
          <a:effectLst>
            <a:outerShdw blurRad="57150" dist="50800" dir="2700000" algn="tl" rotWithShape="0">
              <a:srgbClr val="000000">
                <a:alpha val="40000"/>
              </a:srgbClr>
            </a:outerShdw>
          </a:effectLst>
        </p:spPr>
      </p:pic>
      <p:graphicFrame>
        <p:nvGraphicFramePr>
          <p:cNvPr id="13" name="Table 12">
            <a:extLst>
              <a:ext uri="{FF2B5EF4-FFF2-40B4-BE49-F238E27FC236}">
                <a16:creationId xmlns:a16="http://schemas.microsoft.com/office/drawing/2014/main" id="{90394DB9-4D53-93D0-2779-FAB3C8A74B21}"/>
              </a:ext>
            </a:extLst>
          </p:cNvPr>
          <p:cNvGraphicFramePr>
            <a:graphicFrameLocks noGrp="1"/>
          </p:cNvGraphicFramePr>
          <p:nvPr>
            <p:extLst>
              <p:ext uri="{D42A27DB-BD31-4B8C-83A1-F6EECF244321}">
                <p14:modId xmlns:p14="http://schemas.microsoft.com/office/powerpoint/2010/main" val="3492993187"/>
              </p:ext>
            </p:extLst>
          </p:nvPr>
        </p:nvGraphicFramePr>
        <p:xfrm>
          <a:off x="7482315" y="4033520"/>
          <a:ext cx="4091734" cy="1381760"/>
        </p:xfrm>
        <a:graphic>
          <a:graphicData uri="http://schemas.openxmlformats.org/drawingml/2006/table">
            <a:tbl>
              <a:tblPr firstRow="1" bandRow="1">
                <a:tableStyleId>{5C22544A-7EE6-4342-B048-85BDC9FD1C3A}</a:tableStyleId>
              </a:tblPr>
              <a:tblGrid>
                <a:gridCol w="2045867">
                  <a:extLst>
                    <a:ext uri="{9D8B030D-6E8A-4147-A177-3AD203B41FA5}">
                      <a16:colId xmlns:a16="http://schemas.microsoft.com/office/drawing/2014/main" val="3066695106"/>
                    </a:ext>
                  </a:extLst>
                </a:gridCol>
                <a:gridCol w="2045867">
                  <a:extLst>
                    <a:ext uri="{9D8B030D-6E8A-4147-A177-3AD203B41FA5}">
                      <a16:colId xmlns:a16="http://schemas.microsoft.com/office/drawing/2014/main" val="487821108"/>
                    </a:ext>
                  </a:extLst>
                </a:gridCol>
              </a:tblGrid>
              <a:tr h="370840">
                <a:tc gridSpan="2">
                  <a:txBody>
                    <a:bodyPr/>
                    <a:lstStyle/>
                    <a:p>
                      <a:pPr algn="ctr"/>
                      <a:r>
                        <a:rPr lang="en-US"/>
                        <a:t>ARMA (5,2) – Model 1 Mexico</a:t>
                      </a:r>
                    </a:p>
                  </a:txBody>
                  <a:tcPr/>
                </a:tc>
                <a:tc hMerge="1">
                  <a:txBody>
                    <a:bodyPr/>
                    <a:lstStyle/>
                    <a:p>
                      <a:endParaRPr lang="en-US"/>
                    </a:p>
                  </a:txBody>
                  <a:tcPr/>
                </a:tc>
                <a:extLst>
                  <a:ext uri="{0D108BD9-81ED-4DB2-BD59-A6C34878D82A}">
                    <a16:rowId xmlns:a16="http://schemas.microsoft.com/office/drawing/2014/main" val="1257892390"/>
                  </a:ext>
                </a:extLst>
              </a:tr>
              <a:tr h="370840">
                <a:tc>
                  <a:txBody>
                    <a:bodyPr/>
                    <a:lstStyle/>
                    <a:p>
                      <a:pPr algn="ctr"/>
                      <a:r>
                        <a:rPr lang="en-US"/>
                        <a:t>5-year ASE</a:t>
                      </a:r>
                    </a:p>
                  </a:txBody>
                  <a:tcPr/>
                </a:tc>
                <a:tc>
                  <a:txBody>
                    <a:bodyPr/>
                    <a:lstStyle/>
                    <a:p>
                      <a:pPr algn="l"/>
                      <a:r>
                        <a:rPr lang="en-US" b="1" dirty="0">
                          <a:solidFill>
                            <a:srgbClr val="7030A0"/>
                          </a:solidFill>
                        </a:rPr>
                        <a:t>0.00007811939</a:t>
                      </a:r>
                    </a:p>
                  </a:txBody>
                  <a:tcPr/>
                </a:tc>
                <a:extLst>
                  <a:ext uri="{0D108BD9-81ED-4DB2-BD59-A6C34878D82A}">
                    <a16:rowId xmlns:a16="http://schemas.microsoft.com/office/drawing/2014/main" val="3892481224"/>
                  </a:ext>
                </a:extLst>
              </a:tr>
              <a:tr h="370840">
                <a:tc>
                  <a:txBody>
                    <a:bodyPr/>
                    <a:lstStyle/>
                    <a:p>
                      <a:pPr algn="ctr"/>
                      <a:r>
                        <a:rPr lang="en-US"/>
                        <a:t>5 year Rolling Window RMSE</a:t>
                      </a:r>
                    </a:p>
                  </a:txBody>
                  <a:tcPr/>
                </a:tc>
                <a:tc>
                  <a:txBody>
                    <a:bodyPr/>
                    <a:lstStyle/>
                    <a:p>
                      <a:pPr algn="l"/>
                      <a:r>
                        <a:rPr lang="en-US" dirty="0"/>
                        <a:t>0.05</a:t>
                      </a:r>
                    </a:p>
                  </a:txBody>
                  <a:tcPr/>
                </a:tc>
                <a:extLst>
                  <a:ext uri="{0D108BD9-81ED-4DB2-BD59-A6C34878D82A}">
                    <a16:rowId xmlns:a16="http://schemas.microsoft.com/office/drawing/2014/main" val="1841475213"/>
                  </a:ext>
                </a:extLst>
              </a:tr>
            </a:tbl>
          </a:graphicData>
        </a:graphic>
      </p:graphicFrame>
    </p:spTree>
    <p:extLst>
      <p:ext uri="{BB962C8B-B14F-4D97-AF65-F5344CB8AC3E}">
        <p14:creationId xmlns:p14="http://schemas.microsoft.com/office/powerpoint/2010/main" val="192673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BC5A37-19DC-7AF9-FF55-03AC9E1E2652}"/>
              </a:ext>
            </a:extLst>
          </p:cNvPr>
          <p:cNvSpPr>
            <a:spLocks noGrp="1"/>
          </p:cNvSpPr>
          <p:nvPr>
            <p:ph type="title"/>
          </p:nvPr>
        </p:nvSpPr>
        <p:spPr/>
        <p:txBody>
          <a:bodyPr/>
          <a:lstStyle/>
          <a:p>
            <a:r>
              <a:rPr lang="en-US"/>
              <a:t>ARMA Models for Mexico </a:t>
            </a:r>
          </a:p>
        </p:txBody>
      </p:sp>
      <p:sp>
        <p:nvSpPr>
          <p:cNvPr id="3" name="Content Placeholder 2">
            <a:extLst>
              <a:ext uri="{FF2B5EF4-FFF2-40B4-BE49-F238E27FC236}">
                <a16:creationId xmlns:a16="http://schemas.microsoft.com/office/drawing/2014/main" id="{E49A8280-A58B-6208-0CFA-516F72E2C4E1}"/>
              </a:ext>
            </a:extLst>
          </p:cNvPr>
          <p:cNvSpPr>
            <a:spLocks noGrp="1"/>
          </p:cNvSpPr>
          <p:nvPr>
            <p:ph idx="1"/>
          </p:nvPr>
        </p:nvSpPr>
        <p:spPr>
          <a:xfrm>
            <a:off x="484552" y="2576513"/>
            <a:ext cx="5611448" cy="3916362"/>
          </a:xfrm>
        </p:spPr>
        <p:txBody>
          <a:bodyPr numCol="1">
            <a:normAutofit/>
          </a:bodyPr>
          <a:lstStyle/>
          <a:p>
            <a:r>
              <a:rPr lang="en-US"/>
              <a:t>ARMA (5,2)</a:t>
            </a:r>
          </a:p>
          <a:p>
            <a:pPr lvl="1"/>
            <a:r>
              <a:rPr lang="en-US"/>
              <a:t>Long term Forecast of 10</a:t>
            </a:r>
          </a:p>
          <a:p>
            <a:pPr lvl="1"/>
            <a:endParaRPr lang="en-US"/>
          </a:p>
          <a:p>
            <a:pPr lvl="1"/>
            <a:endParaRPr lang="en-US"/>
          </a:p>
          <a:p>
            <a:pPr lvl="1"/>
            <a:endParaRPr lang="en-US"/>
          </a:p>
          <a:p>
            <a:pPr marL="342900" indent="-342900">
              <a:buFont typeface="Arial" panose="020B0604020202020204" pitchFamily="34" charset="0"/>
              <a:buChar char="•"/>
            </a:pPr>
            <a:endParaRPr lang="en-US"/>
          </a:p>
          <a:p>
            <a:pPr marL="342900" indent="-342900">
              <a:buFont typeface="Arial" panose="020B0604020202020204" pitchFamily="34" charset="0"/>
              <a:buChar char="•"/>
            </a:pPr>
            <a:endParaRPr lang="en-US"/>
          </a:p>
        </p:txBody>
      </p:sp>
      <p:pic>
        <p:nvPicPr>
          <p:cNvPr id="5" name="Picture 4" descr="A line graph with dotted lines&#10;&#10;Description automatically generated">
            <a:extLst>
              <a:ext uri="{FF2B5EF4-FFF2-40B4-BE49-F238E27FC236}">
                <a16:creationId xmlns:a16="http://schemas.microsoft.com/office/drawing/2014/main" id="{66EEDDC5-3959-27DC-13F0-E2A3300EFEA8}"/>
              </a:ext>
            </a:extLst>
          </p:cNvPr>
          <p:cNvPicPr>
            <a:picLocks noChangeAspect="1"/>
          </p:cNvPicPr>
          <p:nvPr/>
        </p:nvPicPr>
        <p:blipFill>
          <a:blip r:embed="rId3"/>
          <a:stretch>
            <a:fillRect/>
          </a:stretch>
        </p:blipFill>
        <p:spPr>
          <a:xfrm>
            <a:off x="804592" y="3429000"/>
            <a:ext cx="5763848" cy="2849880"/>
          </a:xfrm>
          <a:prstGeom prst="rect">
            <a:avLst/>
          </a:prstGeom>
        </p:spPr>
      </p:pic>
      <p:pic>
        <p:nvPicPr>
          <p:cNvPr id="6" name="Picture 5" descr="A line graph with dotted lines&#10;&#10;Description automatically generated">
            <a:extLst>
              <a:ext uri="{FF2B5EF4-FFF2-40B4-BE49-F238E27FC236}">
                <a16:creationId xmlns:a16="http://schemas.microsoft.com/office/drawing/2014/main" id="{B38CB615-5D97-AA8F-F6A9-D93AB3D865C3}"/>
              </a:ext>
            </a:extLst>
          </p:cNvPr>
          <p:cNvPicPr>
            <a:picLocks noChangeAspect="1"/>
          </p:cNvPicPr>
          <p:nvPr/>
        </p:nvPicPr>
        <p:blipFill rotWithShape="1">
          <a:blip r:embed="rId3"/>
          <a:srcRect l="69197" t="6405" r="2247" b="68460"/>
          <a:stretch/>
        </p:blipFill>
        <p:spPr>
          <a:xfrm>
            <a:off x="3749041" y="3642359"/>
            <a:ext cx="2667000" cy="1160639"/>
          </a:xfrm>
          <a:prstGeom prst="rect">
            <a:avLst/>
          </a:prstGeom>
          <a:ln w="127000" cap="sq">
            <a:solidFill>
              <a:srgbClr val="000000"/>
            </a:solidFill>
            <a:miter lim="800000"/>
          </a:ln>
          <a:effectLst>
            <a:outerShdw blurRad="57150" dist="50800" dir="2700000" algn="tl" rotWithShape="0">
              <a:srgbClr val="000000">
                <a:alpha val="40000"/>
              </a:srgbClr>
            </a:outerShdw>
          </a:effectLst>
        </p:spPr>
      </p:pic>
      <p:graphicFrame>
        <p:nvGraphicFramePr>
          <p:cNvPr id="7" name="Table 6">
            <a:extLst>
              <a:ext uri="{FF2B5EF4-FFF2-40B4-BE49-F238E27FC236}">
                <a16:creationId xmlns:a16="http://schemas.microsoft.com/office/drawing/2014/main" id="{F80DC180-77B3-BB19-3DFC-CD00157F59C2}"/>
              </a:ext>
            </a:extLst>
          </p:cNvPr>
          <p:cNvGraphicFramePr>
            <a:graphicFrameLocks noGrp="1"/>
          </p:cNvGraphicFramePr>
          <p:nvPr>
            <p:extLst>
              <p:ext uri="{D42A27DB-BD31-4B8C-83A1-F6EECF244321}">
                <p14:modId xmlns:p14="http://schemas.microsoft.com/office/powerpoint/2010/main" val="1080456637"/>
              </p:ext>
            </p:extLst>
          </p:nvPr>
        </p:nvGraphicFramePr>
        <p:xfrm>
          <a:off x="7272348" y="3338354"/>
          <a:ext cx="4081452" cy="2392680"/>
        </p:xfrm>
        <a:graphic>
          <a:graphicData uri="http://schemas.openxmlformats.org/drawingml/2006/table">
            <a:tbl>
              <a:tblPr firstRow="1" bandRow="1">
                <a:tableStyleId>{5C22544A-7EE6-4342-B048-85BDC9FD1C3A}</a:tableStyleId>
              </a:tblPr>
              <a:tblGrid>
                <a:gridCol w="2040726">
                  <a:extLst>
                    <a:ext uri="{9D8B030D-6E8A-4147-A177-3AD203B41FA5}">
                      <a16:colId xmlns:a16="http://schemas.microsoft.com/office/drawing/2014/main" val="3066695106"/>
                    </a:ext>
                  </a:extLst>
                </a:gridCol>
                <a:gridCol w="2040726">
                  <a:extLst>
                    <a:ext uri="{9D8B030D-6E8A-4147-A177-3AD203B41FA5}">
                      <a16:colId xmlns:a16="http://schemas.microsoft.com/office/drawing/2014/main" val="487821108"/>
                    </a:ext>
                  </a:extLst>
                </a:gridCol>
              </a:tblGrid>
              <a:tr h="370840">
                <a:tc gridSpan="2">
                  <a:txBody>
                    <a:bodyPr/>
                    <a:lstStyle/>
                    <a:p>
                      <a:pPr algn="ctr"/>
                      <a:r>
                        <a:rPr lang="en-US"/>
                        <a:t>ARMA (5,2) – Model 1 Mexico</a:t>
                      </a:r>
                    </a:p>
                  </a:txBody>
                  <a:tcPr/>
                </a:tc>
                <a:tc hMerge="1">
                  <a:txBody>
                    <a:bodyPr/>
                    <a:lstStyle/>
                    <a:p>
                      <a:endParaRPr lang="en-US"/>
                    </a:p>
                  </a:txBody>
                  <a:tcPr/>
                </a:tc>
                <a:extLst>
                  <a:ext uri="{0D108BD9-81ED-4DB2-BD59-A6C34878D82A}">
                    <a16:rowId xmlns:a16="http://schemas.microsoft.com/office/drawing/2014/main" val="1257892390"/>
                  </a:ext>
                </a:extLst>
              </a:tr>
              <a:tr h="370840">
                <a:tc>
                  <a:txBody>
                    <a:bodyPr/>
                    <a:lstStyle/>
                    <a:p>
                      <a:pPr algn="ctr"/>
                      <a:r>
                        <a:rPr lang="en-US"/>
                        <a:t>5-year ASE</a:t>
                      </a:r>
                    </a:p>
                  </a:txBody>
                  <a:tcPr/>
                </a:tc>
                <a:tc>
                  <a:txBody>
                    <a:bodyPr/>
                    <a:lstStyle/>
                    <a:p>
                      <a:pPr algn="l"/>
                      <a:r>
                        <a:rPr lang="en-US" b="1" dirty="0">
                          <a:solidFill>
                            <a:srgbClr val="7030A0"/>
                          </a:solidFill>
                        </a:rPr>
                        <a:t>0.00007811939</a:t>
                      </a:r>
                    </a:p>
                  </a:txBody>
                  <a:tcPr/>
                </a:tc>
                <a:extLst>
                  <a:ext uri="{0D108BD9-81ED-4DB2-BD59-A6C34878D82A}">
                    <a16:rowId xmlns:a16="http://schemas.microsoft.com/office/drawing/2014/main" val="3892481224"/>
                  </a:ext>
                </a:extLst>
              </a:tr>
              <a:tr h="370840">
                <a:tc>
                  <a:txBody>
                    <a:bodyPr/>
                    <a:lstStyle/>
                    <a:p>
                      <a:pPr algn="ctr"/>
                      <a:r>
                        <a:rPr lang="en-US"/>
                        <a:t>5 year Rolling Window RMSE</a:t>
                      </a:r>
                    </a:p>
                  </a:txBody>
                  <a:tcPr/>
                </a:tc>
                <a:tc>
                  <a:txBody>
                    <a:bodyPr/>
                    <a:lstStyle/>
                    <a:p>
                      <a:pPr algn="l"/>
                      <a:r>
                        <a:rPr lang="en-US"/>
                        <a:t>0.05</a:t>
                      </a:r>
                    </a:p>
                  </a:txBody>
                  <a:tcPr/>
                </a:tc>
                <a:extLst>
                  <a:ext uri="{0D108BD9-81ED-4DB2-BD59-A6C34878D82A}">
                    <a16:rowId xmlns:a16="http://schemas.microsoft.com/office/drawing/2014/main" val="1841475213"/>
                  </a:ext>
                </a:extLst>
              </a:tr>
              <a:tr h="370840">
                <a:tc>
                  <a:txBody>
                    <a:bodyPr/>
                    <a:lstStyle/>
                    <a:p>
                      <a:pPr algn="ctr"/>
                      <a:r>
                        <a:rPr lang="en-US"/>
                        <a:t>10-year ASE</a:t>
                      </a:r>
                    </a:p>
                  </a:txBody>
                  <a:tcPr/>
                </a:tc>
                <a:tc>
                  <a:txBody>
                    <a:bodyPr/>
                    <a:lstStyle/>
                    <a:p>
                      <a:pPr algn="l"/>
                      <a:r>
                        <a:rPr lang="en-US" b="1" dirty="0">
                          <a:solidFill>
                            <a:srgbClr val="7030A0"/>
                          </a:solidFill>
                        </a:rPr>
                        <a:t>0.007747863</a:t>
                      </a:r>
                    </a:p>
                  </a:txBody>
                  <a:tcPr/>
                </a:tc>
                <a:extLst>
                  <a:ext uri="{0D108BD9-81ED-4DB2-BD59-A6C34878D82A}">
                    <a16:rowId xmlns:a16="http://schemas.microsoft.com/office/drawing/2014/main" val="1700282934"/>
                  </a:ext>
                </a:extLst>
              </a:tr>
              <a:tr h="370840">
                <a:tc>
                  <a:txBody>
                    <a:bodyPr/>
                    <a:lstStyle/>
                    <a:p>
                      <a:pPr algn="ctr"/>
                      <a:r>
                        <a:rPr lang="en-US"/>
                        <a:t>10-year Rolling Window RMSE</a:t>
                      </a:r>
                    </a:p>
                  </a:txBody>
                  <a:tcPr/>
                </a:tc>
                <a:tc>
                  <a:txBody>
                    <a:bodyPr/>
                    <a:lstStyle/>
                    <a:p>
                      <a:pPr algn="l"/>
                      <a:r>
                        <a:rPr lang="en-US" dirty="0"/>
                        <a:t>0.269</a:t>
                      </a:r>
                    </a:p>
                  </a:txBody>
                  <a:tcPr/>
                </a:tc>
                <a:extLst>
                  <a:ext uri="{0D108BD9-81ED-4DB2-BD59-A6C34878D82A}">
                    <a16:rowId xmlns:a16="http://schemas.microsoft.com/office/drawing/2014/main" val="3651520864"/>
                  </a:ext>
                </a:extLst>
              </a:tr>
            </a:tbl>
          </a:graphicData>
        </a:graphic>
      </p:graphicFrame>
    </p:spTree>
    <p:extLst>
      <p:ext uri="{BB962C8B-B14F-4D97-AF65-F5344CB8AC3E}">
        <p14:creationId xmlns:p14="http://schemas.microsoft.com/office/powerpoint/2010/main" val="11578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BC5A37-19DC-7AF9-FF55-03AC9E1E2652}"/>
              </a:ext>
            </a:extLst>
          </p:cNvPr>
          <p:cNvSpPr>
            <a:spLocks noGrp="1"/>
          </p:cNvSpPr>
          <p:nvPr>
            <p:ph type="title"/>
          </p:nvPr>
        </p:nvSpPr>
        <p:spPr/>
        <p:txBody>
          <a:bodyPr/>
          <a:lstStyle/>
          <a:p>
            <a:r>
              <a:rPr lang="en-US"/>
              <a:t>ARMA Models for Mexico </a:t>
            </a:r>
          </a:p>
        </p:txBody>
      </p:sp>
      <p:sp>
        <p:nvSpPr>
          <p:cNvPr id="6" name="TextBox 5">
            <a:extLst>
              <a:ext uri="{FF2B5EF4-FFF2-40B4-BE49-F238E27FC236}">
                <a16:creationId xmlns:a16="http://schemas.microsoft.com/office/drawing/2014/main" id="{794C6DA8-849F-7AD1-D757-357328BEA3DD}"/>
              </a:ext>
            </a:extLst>
          </p:cNvPr>
          <p:cNvSpPr txBox="1"/>
          <p:nvPr/>
        </p:nvSpPr>
        <p:spPr>
          <a:xfrm>
            <a:off x="7043205" y="2576513"/>
            <a:ext cx="4664243" cy="3503445"/>
          </a:xfrm>
          <a:prstGeom prst="rect">
            <a:avLst/>
          </a:prstGeom>
        </p:spPr>
        <p:txBody>
          <a:bodyPr vert="horz" lIns="91440" tIns="45720" rIns="91440" bIns="45720" numCol="1" rtlCol="0">
            <a:normAutofit/>
          </a:bodyPr>
          <a:lstStyle>
            <a:lvl1pPr marL="342900" indent="-342900">
              <a:lnSpc>
                <a:spcPct val="120000"/>
              </a:lnSpc>
              <a:spcBef>
                <a:spcPts val="1000"/>
              </a:spcBef>
              <a:buFont typeface="Arial" panose="020B0604020202020204" pitchFamily="34" charset="0"/>
              <a:buChar char="•"/>
              <a:defRPr sz="2000"/>
            </a:lvl1pPr>
            <a:lvl2pPr marL="571500" lvl="1" indent="-342900">
              <a:lnSpc>
                <a:spcPct val="120000"/>
              </a:lnSpc>
              <a:spcBef>
                <a:spcPts val="500"/>
              </a:spcBef>
              <a:buFont typeface="Arial" panose="020B0604020202020204" pitchFamily="34" charset="0"/>
              <a:buChar char="•"/>
            </a:lvl2pPr>
            <a:lvl3pPr marL="457200" indent="0">
              <a:lnSpc>
                <a:spcPct val="120000"/>
              </a:lnSpc>
              <a:spcBef>
                <a:spcPts val="500"/>
              </a:spcBef>
              <a:buFont typeface="Arial" panose="020B0604020202020204" pitchFamily="34" charset="0"/>
              <a:buNone/>
              <a:defRPr sz="1600"/>
            </a:lvl3pPr>
            <a:lvl4pPr marL="685800" indent="0">
              <a:lnSpc>
                <a:spcPct val="120000"/>
              </a:lnSpc>
              <a:spcBef>
                <a:spcPts val="500"/>
              </a:spcBef>
              <a:buFont typeface="Arial" panose="020B0604020202020204" pitchFamily="34" charset="0"/>
              <a:buNone/>
              <a:defRPr sz="1400"/>
            </a:lvl4pPr>
            <a:lvl5pPr marL="914400" indent="0">
              <a:lnSpc>
                <a:spcPct val="120000"/>
              </a:lnSpc>
              <a:spcBef>
                <a:spcPts val="500"/>
              </a:spcBef>
              <a:buFont typeface="Arial" panose="020B0604020202020204" pitchFamily="34" charset="0"/>
              <a:buNone/>
              <a:defRPr sz="1400"/>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endParaRPr lang="en-US"/>
          </a:p>
        </p:txBody>
      </p:sp>
      <p:sp>
        <p:nvSpPr>
          <p:cNvPr id="5" name="Content Placeholder 4">
            <a:extLst>
              <a:ext uri="{FF2B5EF4-FFF2-40B4-BE49-F238E27FC236}">
                <a16:creationId xmlns:a16="http://schemas.microsoft.com/office/drawing/2014/main" id="{3216FB8E-F5BD-0EB9-4EBA-A5EA75077A5E}"/>
              </a:ext>
            </a:extLst>
          </p:cNvPr>
          <p:cNvSpPr>
            <a:spLocks noGrp="1"/>
          </p:cNvSpPr>
          <p:nvPr>
            <p:ph idx="1"/>
          </p:nvPr>
        </p:nvSpPr>
        <p:spPr>
          <a:xfrm>
            <a:off x="484552" y="2576513"/>
            <a:ext cx="10869248" cy="3600450"/>
          </a:xfrm>
        </p:spPr>
        <p:txBody>
          <a:bodyPr/>
          <a:lstStyle/>
          <a:p>
            <a:r>
              <a:rPr lang="en-US"/>
              <a:t>ARMA (5,4)</a:t>
            </a:r>
          </a:p>
          <a:p>
            <a:pPr lvl="1"/>
            <a:r>
              <a:rPr lang="en-US"/>
              <a:t>Short term Forecast of 5</a:t>
            </a:r>
          </a:p>
          <a:p>
            <a:pPr marL="228600" lvl="1" indent="0">
              <a:buNone/>
            </a:pPr>
            <a:endParaRPr lang="en-US"/>
          </a:p>
          <a:p>
            <a:pPr lvl="1"/>
            <a:endParaRPr lang="en-US"/>
          </a:p>
          <a:p>
            <a:endParaRPr lang="en-US"/>
          </a:p>
        </p:txBody>
      </p:sp>
      <p:graphicFrame>
        <p:nvGraphicFramePr>
          <p:cNvPr id="7" name="Table 6">
            <a:extLst>
              <a:ext uri="{FF2B5EF4-FFF2-40B4-BE49-F238E27FC236}">
                <a16:creationId xmlns:a16="http://schemas.microsoft.com/office/drawing/2014/main" id="{3C209E15-F56F-19E0-63B9-AD911AA91769}"/>
              </a:ext>
            </a:extLst>
          </p:cNvPr>
          <p:cNvGraphicFramePr>
            <a:graphicFrameLocks noGrp="1"/>
          </p:cNvGraphicFramePr>
          <p:nvPr>
            <p:extLst>
              <p:ext uri="{D42A27DB-BD31-4B8C-83A1-F6EECF244321}">
                <p14:modId xmlns:p14="http://schemas.microsoft.com/office/powerpoint/2010/main" val="1645017057"/>
              </p:ext>
            </p:extLst>
          </p:nvPr>
        </p:nvGraphicFramePr>
        <p:xfrm>
          <a:off x="7677537" y="4071799"/>
          <a:ext cx="3871484" cy="1381760"/>
        </p:xfrm>
        <a:graphic>
          <a:graphicData uri="http://schemas.openxmlformats.org/drawingml/2006/table">
            <a:tbl>
              <a:tblPr firstRow="1" bandRow="1">
                <a:tableStyleId>{5C22544A-7EE6-4342-B048-85BDC9FD1C3A}</a:tableStyleId>
              </a:tblPr>
              <a:tblGrid>
                <a:gridCol w="1935742">
                  <a:extLst>
                    <a:ext uri="{9D8B030D-6E8A-4147-A177-3AD203B41FA5}">
                      <a16:colId xmlns:a16="http://schemas.microsoft.com/office/drawing/2014/main" val="3066695106"/>
                    </a:ext>
                  </a:extLst>
                </a:gridCol>
                <a:gridCol w="1935742">
                  <a:extLst>
                    <a:ext uri="{9D8B030D-6E8A-4147-A177-3AD203B41FA5}">
                      <a16:colId xmlns:a16="http://schemas.microsoft.com/office/drawing/2014/main" val="487821108"/>
                    </a:ext>
                  </a:extLst>
                </a:gridCol>
              </a:tblGrid>
              <a:tr h="370840">
                <a:tc gridSpan="2">
                  <a:txBody>
                    <a:bodyPr/>
                    <a:lstStyle/>
                    <a:p>
                      <a:pPr algn="ctr"/>
                      <a:r>
                        <a:rPr lang="en-US"/>
                        <a:t>ARMA (5,4) – Model 2 Mexico</a:t>
                      </a:r>
                    </a:p>
                  </a:txBody>
                  <a:tcPr/>
                </a:tc>
                <a:tc hMerge="1">
                  <a:txBody>
                    <a:bodyPr/>
                    <a:lstStyle/>
                    <a:p>
                      <a:endParaRPr lang="en-US"/>
                    </a:p>
                  </a:txBody>
                  <a:tcPr/>
                </a:tc>
                <a:extLst>
                  <a:ext uri="{0D108BD9-81ED-4DB2-BD59-A6C34878D82A}">
                    <a16:rowId xmlns:a16="http://schemas.microsoft.com/office/drawing/2014/main" val="1257892390"/>
                  </a:ext>
                </a:extLst>
              </a:tr>
              <a:tr h="370840">
                <a:tc>
                  <a:txBody>
                    <a:bodyPr/>
                    <a:lstStyle/>
                    <a:p>
                      <a:pPr algn="ctr"/>
                      <a:r>
                        <a:rPr lang="en-US" dirty="0"/>
                        <a:t>5-year ASE</a:t>
                      </a:r>
                    </a:p>
                  </a:txBody>
                  <a:tcPr/>
                </a:tc>
                <a:tc>
                  <a:txBody>
                    <a:bodyPr/>
                    <a:lstStyle/>
                    <a:p>
                      <a:pPr algn="l"/>
                      <a:r>
                        <a:rPr lang="en-US" b="1" dirty="0">
                          <a:solidFill>
                            <a:srgbClr val="7030A0"/>
                          </a:solidFill>
                        </a:rPr>
                        <a:t>0.00011528</a:t>
                      </a:r>
                    </a:p>
                  </a:txBody>
                  <a:tcPr/>
                </a:tc>
                <a:extLst>
                  <a:ext uri="{0D108BD9-81ED-4DB2-BD59-A6C34878D82A}">
                    <a16:rowId xmlns:a16="http://schemas.microsoft.com/office/drawing/2014/main" val="3892481224"/>
                  </a:ext>
                </a:extLst>
              </a:tr>
              <a:tr h="370840">
                <a:tc>
                  <a:txBody>
                    <a:bodyPr/>
                    <a:lstStyle/>
                    <a:p>
                      <a:pPr algn="ctr"/>
                      <a:r>
                        <a:rPr lang="en-US"/>
                        <a:t>5 year Rolling Window RMSE</a:t>
                      </a:r>
                    </a:p>
                  </a:txBody>
                  <a:tcPr/>
                </a:tc>
                <a:tc>
                  <a:txBody>
                    <a:bodyPr/>
                    <a:lstStyle/>
                    <a:p>
                      <a:pPr algn="l"/>
                      <a:r>
                        <a:rPr lang="en-US" dirty="0"/>
                        <a:t>0.033</a:t>
                      </a:r>
                    </a:p>
                  </a:txBody>
                  <a:tcPr/>
                </a:tc>
                <a:extLst>
                  <a:ext uri="{0D108BD9-81ED-4DB2-BD59-A6C34878D82A}">
                    <a16:rowId xmlns:a16="http://schemas.microsoft.com/office/drawing/2014/main" val="1841475213"/>
                  </a:ext>
                </a:extLst>
              </a:tr>
            </a:tbl>
          </a:graphicData>
        </a:graphic>
      </p:graphicFrame>
      <p:pic>
        <p:nvPicPr>
          <p:cNvPr id="9" name="Picture 8">
            <a:extLst>
              <a:ext uri="{FF2B5EF4-FFF2-40B4-BE49-F238E27FC236}">
                <a16:creationId xmlns:a16="http://schemas.microsoft.com/office/drawing/2014/main" id="{7DFABC3C-51AB-631B-7483-FDFF853C9714}"/>
              </a:ext>
            </a:extLst>
          </p:cNvPr>
          <p:cNvPicPr>
            <a:picLocks noChangeAspect="1"/>
          </p:cNvPicPr>
          <p:nvPr/>
        </p:nvPicPr>
        <p:blipFill rotWithShape="1">
          <a:blip r:embed="rId3"/>
          <a:srcRect t="16770" b="9902"/>
          <a:stretch/>
        </p:blipFill>
        <p:spPr>
          <a:xfrm>
            <a:off x="483352" y="3742531"/>
            <a:ext cx="5612648" cy="2747963"/>
          </a:xfrm>
          <a:prstGeom prst="rect">
            <a:avLst/>
          </a:prstGeom>
        </p:spPr>
      </p:pic>
      <p:pic>
        <p:nvPicPr>
          <p:cNvPr id="10" name="Picture 9">
            <a:extLst>
              <a:ext uri="{FF2B5EF4-FFF2-40B4-BE49-F238E27FC236}">
                <a16:creationId xmlns:a16="http://schemas.microsoft.com/office/drawing/2014/main" id="{BABAF626-8875-2145-1826-275CB6440200}"/>
              </a:ext>
            </a:extLst>
          </p:cNvPr>
          <p:cNvPicPr>
            <a:picLocks noChangeAspect="1"/>
          </p:cNvPicPr>
          <p:nvPr/>
        </p:nvPicPr>
        <p:blipFill rotWithShape="1">
          <a:blip r:embed="rId3"/>
          <a:srcRect l="68019" t="16787" r="6336" b="67498"/>
          <a:stretch/>
        </p:blipFill>
        <p:spPr>
          <a:xfrm>
            <a:off x="3582119" y="3893790"/>
            <a:ext cx="2123439" cy="868889"/>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1510213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MatrixVTI">
  <a:themeElements>
    <a:clrScheme name="Custom 29">
      <a:dk1>
        <a:srgbClr val="000000"/>
      </a:dk1>
      <a:lt1>
        <a:sysClr val="window" lastClr="FFFFFF"/>
      </a:lt1>
      <a:dk2>
        <a:srgbClr val="465959"/>
      </a:dk2>
      <a:lt2>
        <a:srgbClr val="ECF0F0"/>
      </a:lt2>
      <a:accent1>
        <a:srgbClr val="1EBE9B"/>
      </a:accent1>
      <a:accent2>
        <a:srgbClr val="FD7C7C"/>
      </a:accent2>
      <a:accent3>
        <a:srgbClr val="7DA8B5"/>
      </a:accent3>
      <a:accent4>
        <a:srgbClr val="17967B"/>
      </a:accent4>
      <a:accent5>
        <a:srgbClr val="FB7365"/>
      </a:accent5>
      <a:accent6>
        <a:srgbClr val="D39B17"/>
      </a:accent6>
      <a:hlink>
        <a:srgbClr val="EF08F7"/>
      </a:hlink>
      <a:folHlink>
        <a:srgbClr val="8477FE"/>
      </a:folHlink>
    </a:clrScheme>
    <a:fontScheme name="Custom 4">
      <a:majorFont>
        <a:latin typeface="Bahnschrift"/>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atrixVTI" id="{A2576CCC-A559-4FD4-A542-772649F65A84}" vid="{5CBC41A9-80A0-44C6-90CD-6D863034352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0</TotalTime>
  <Words>2753</Words>
  <Application>Microsoft Macintosh PowerPoint</Application>
  <PresentationFormat>Widescreen</PresentationFormat>
  <Paragraphs>430</Paragraphs>
  <Slides>33</Slides>
  <Notes>33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33</vt:i4>
      </vt:variant>
    </vt:vector>
  </HeadingPairs>
  <TitlesOfParts>
    <vt:vector size="39" baseType="lpstr">
      <vt:lpstr>Aptos</vt:lpstr>
      <vt:lpstr>Arial</vt:lpstr>
      <vt:lpstr>Avenir Next LT Pro</vt:lpstr>
      <vt:lpstr>Bahnschrift</vt:lpstr>
      <vt:lpstr>Söhne</vt:lpstr>
      <vt:lpstr>MatrixVTI</vt:lpstr>
      <vt:lpstr>Life Expectancy Time Series Analysis</vt:lpstr>
      <vt:lpstr>About the Dataset </vt:lpstr>
      <vt:lpstr>Motivation </vt:lpstr>
      <vt:lpstr>Plotting Realizations of Life Expectancy, GDP, and Population</vt:lpstr>
      <vt:lpstr>Plotting Realizations of Life Expectancy, GDP, and Population</vt:lpstr>
      <vt:lpstr>Plotting Realizations of Life Expectancy, GDP, and Population</vt:lpstr>
      <vt:lpstr>ARMA Models for Mexico </vt:lpstr>
      <vt:lpstr>ARMA Models for Mexico </vt:lpstr>
      <vt:lpstr>ARMA Models for Mexico </vt:lpstr>
      <vt:lpstr>ARMA Models for Mexico </vt:lpstr>
      <vt:lpstr>Factor Tables for Mexico ARMA models</vt:lpstr>
      <vt:lpstr>ARMA Models for United States </vt:lpstr>
      <vt:lpstr>ARMA Models for United States </vt:lpstr>
      <vt:lpstr>ARMA Models for United States </vt:lpstr>
      <vt:lpstr>ARMA Models for United States </vt:lpstr>
      <vt:lpstr>Factor Tables for US ARMA models</vt:lpstr>
      <vt:lpstr>Summary of ARMA Models</vt:lpstr>
      <vt:lpstr>Another look at the Data</vt:lpstr>
      <vt:lpstr>VAR Models for Mexico </vt:lpstr>
      <vt:lpstr>Var Estimated Coefficients: Mexico</vt:lpstr>
      <vt:lpstr>Summary VAR Models for Mexico </vt:lpstr>
      <vt:lpstr>VAR Models for United States </vt:lpstr>
      <vt:lpstr>Var Estimated Coefficients: United States</vt:lpstr>
      <vt:lpstr>Summary VAR Models for United States </vt:lpstr>
      <vt:lpstr>Summary MLP Models for Mexico </vt:lpstr>
      <vt:lpstr>MLP Models: Mexico</vt:lpstr>
      <vt:lpstr>Summary MLP Models for United States </vt:lpstr>
      <vt:lpstr>MLP Models: United States</vt:lpstr>
      <vt:lpstr>Ensemble (VAR &amp; MLP) for Mexico </vt:lpstr>
      <vt:lpstr>Ensemble (VAR &amp; MLP) for United States </vt:lpstr>
      <vt:lpstr>Comparison:  Short-Term 5-year Forecast</vt:lpstr>
      <vt:lpstr>Comparison:  Long-Term 10-year Forecast Summary </vt:lpstr>
      <vt:lpstr>Submit Questions to: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Life Expectancy Time Series Analysis</dc:title>
  <dc:creator>Karthikeyan, Renu</dc:creator>
  <cp:lastModifiedBy>Karthikeyan, Renu</cp:lastModifiedBy>
  <cp:revision>1</cp:revision>
  <dcterms:created xsi:type="dcterms:W3CDTF">2024-04-07T21:18:26Z</dcterms:created>
  <dcterms:modified xsi:type="dcterms:W3CDTF">2024-04-14T21:02:34Z</dcterms:modified>
</cp:coreProperties>
</file>